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0" r:id="rId1"/>
  </p:sldMasterIdLst>
  <p:sldIdLst>
    <p:sldId id="256" r:id="rId2"/>
    <p:sldId id="266" r:id="rId3"/>
    <p:sldId id="283" r:id="rId4"/>
    <p:sldId id="265" r:id="rId5"/>
    <p:sldId id="292" r:id="rId6"/>
    <p:sldId id="282" r:id="rId7"/>
    <p:sldId id="262" r:id="rId8"/>
    <p:sldId id="261" r:id="rId9"/>
    <p:sldId id="264" r:id="rId10"/>
    <p:sldId id="263" r:id="rId11"/>
    <p:sldId id="293" r:id="rId12"/>
    <p:sldId id="269" r:id="rId13"/>
    <p:sldId id="294" r:id="rId14"/>
    <p:sldId id="267" r:id="rId15"/>
    <p:sldId id="257" r:id="rId16"/>
    <p:sldId id="271" r:id="rId17"/>
    <p:sldId id="291" r:id="rId18"/>
    <p:sldId id="284" r:id="rId19"/>
    <p:sldId id="278" r:id="rId20"/>
    <p:sldId id="285" r:id="rId21"/>
    <p:sldId id="279" r:id="rId22"/>
    <p:sldId id="286" r:id="rId23"/>
    <p:sldId id="280" r:id="rId24"/>
    <p:sldId id="287" r:id="rId25"/>
    <p:sldId id="281" r:id="rId26"/>
    <p:sldId id="288" r:id="rId27"/>
    <p:sldId id="270" r:id="rId28"/>
    <p:sldId id="289" r:id="rId29"/>
    <p:sldId id="274" r:id="rId30"/>
    <p:sldId id="290" r:id="rId31"/>
    <p:sldId id="295" r:id="rId32"/>
    <p:sldId id="272" r:id="rId33"/>
    <p:sldId id="273" r:id="rId34"/>
    <p:sldId id="296"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8" d="100"/>
          <a:sy n="68" d="100"/>
        </p:scale>
        <p:origin x="-1336" y="-1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overlayTitle.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79463" y="1597025"/>
            <a:ext cx="7583488" cy="1679575"/>
          </a:xfrm>
        </p:spPr>
        <p:txBody>
          <a:bodyPr anchor="b" anchorCtr="0"/>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79463" y="3276600"/>
            <a:ext cx="7583487" cy="1752600"/>
          </a:xfrm>
        </p:spPr>
        <p:txBody>
          <a:bodyPr/>
          <a:lstStyle>
            <a:lvl1pPr marL="0" indent="0" algn="ctr">
              <a:lnSpc>
                <a:spcPct val="110000"/>
              </a:lnSpc>
              <a:spcBef>
                <a:spcPts val="60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7/21/17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0" name="Picture 9" descr="overlayBlank.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966787" y="838200"/>
            <a:ext cx="3474720" cy="1619250"/>
          </a:xfrm>
        </p:spPr>
        <p:txBody>
          <a:bodyPr vert="horz" lIns="91440" tIns="45720" rIns="91440" bIns="45720" rtlCol="0" anchor="b">
            <a:noAutofit/>
          </a:bodyPr>
          <a:lstStyle>
            <a:lvl1pPr algn="ctr" defTabSz="914400" rtl="0" eaLnBrk="1" latinLnBrk="0" hangingPunct="1">
              <a:lnSpc>
                <a:spcPct val="95000"/>
              </a:lnSpc>
              <a:spcBef>
                <a:spcPct val="0"/>
              </a:spcBef>
              <a:buNone/>
              <a:defRPr lang="en-US" sz="3000" b="1" kern="1200" dirty="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727892" y="838200"/>
            <a:ext cx="3474720" cy="4572000"/>
          </a:xfrm>
          <a:prstGeom prst="roundRect">
            <a:avLst>
              <a:gd name="adj" fmla="val 10888"/>
            </a:avLst>
          </a:prstGeom>
          <a:solidFill>
            <a:schemeClr val="bg1">
              <a:lumMod val="75000"/>
            </a:schemeClr>
          </a:solidFill>
          <a:effectLst>
            <a:reflection blurRad="6350" stA="20000" endA="300" endPos="25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966787" y="2474258"/>
            <a:ext cx="3474720" cy="2743200"/>
          </a:xfrm>
        </p:spPr>
        <p:txBody>
          <a:bodyPr vert="horz" lIns="91440" tIns="45720" rIns="91440" bIns="45720" rtlCol="0">
            <a:normAutofit/>
          </a:bodyPr>
          <a:lstStyle>
            <a:lvl1pPr marL="0" indent="0" algn="ctr">
              <a:lnSpc>
                <a:spcPct val="110000"/>
              </a:lnSpc>
              <a:spcBef>
                <a:spcPts val="600"/>
              </a:spcBef>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7/21/17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Alt.">
    <p:spTree>
      <p:nvGrpSpPr>
        <p:cNvPr id="1" name=""/>
        <p:cNvGrpSpPr/>
        <p:nvPr/>
      </p:nvGrpSpPr>
      <p:grpSpPr>
        <a:xfrm>
          <a:off x="0" y="0"/>
          <a:ext cx="0" cy="0"/>
          <a:chOff x="0" y="0"/>
          <a:chExt cx="0" cy="0"/>
        </a:xfrm>
      </p:grpSpPr>
      <p:sp>
        <p:nvSpPr>
          <p:cNvPr id="2" name="Title 1"/>
          <p:cNvSpPr>
            <a:spLocks noGrp="1"/>
          </p:cNvSpPr>
          <p:nvPr>
            <p:ph type="title"/>
          </p:nvPr>
        </p:nvSpPr>
        <p:spPr>
          <a:xfrm>
            <a:off x="779463" y="89647"/>
            <a:ext cx="7583488"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7/21/17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
        <p:nvSpPr>
          <p:cNvPr id="8" name="Text Placeholder 3"/>
          <p:cNvSpPr>
            <a:spLocks noGrp="1"/>
          </p:cNvSpPr>
          <p:nvPr>
            <p:ph type="body" sz="half" idx="2"/>
          </p:nvPr>
        </p:nvSpPr>
        <p:spPr>
          <a:xfrm>
            <a:off x="779463" y="1371600"/>
            <a:ext cx="7583488" cy="1371600"/>
          </a:xfrm>
        </p:spPr>
        <p:txBody>
          <a:bodyPr vert="horz" lIns="91440" tIns="45720" rIns="91440" bIns="45720" rtlCol="0">
            <a:normAutofit/>
          </a:bodyPr>
          <a:lstStyle>
            <a:lvl1pPr marL="0" indent="0" algn="ctr">
              <a:lnSpc>
                <a:spcPct val="110000"/>
              </a:lnSpc>
              <a:spcBef>
                <a:spcPts val="600"/>
              </a:spcBef>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en-US" smtClean="0"/>
              <a:t>Click to edit Master text styles</a:t>
            </a:r>
          </a:p>
        </p:txBody>
      </p:sp>
      <p:sp>
        <p:nvSpPr>
          <p:cNvPr id="9" name="Picture Placeholder 2"/>
          <p:cNvSpPr>
            <a:spLocks noGrp="1"/>
          </p:cNvSpPr>
          <p:nvPr>
            <p:ph type="pic" idx="1"/>
          </p:nvPr>
        </p:nvSpPr>
        <p:spPr>
          <a:xfrm>
            <a:off x="2514600" y="2743200"/>
            <a:ext cx="4114800" cy="2819400"/>
          </a:xfrm>
          <a:prstGeom prst="roundRect">
            <a:avLst>
              <a:gd name="adj" fmla="val 10888"/>
            </a:avLst>
          </a:prstGeom>
          <a:solidFill>
            <a:schemeClr val="bg1">
              <a:lumMod val="75000"/>
            </a:schemeClr>
          </a:solidFill>
          <a:effectLst>
            <a:reflection blurRad="6350" stA="20000" endA="300" endPos="38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marL="365760" indent="-365760">
              <a:defRPr/>
            </a:lvl1pPr>
            <a:lvl2pPr marL="731520" indent="-365760">
              <a:defRPr/>
            </a:lvl2pPr>
            <a:lvl3pPr marL="1097280" indent="-365760">
              <a:defRPr/>
            </a:lvl3pPr>
            <a:lvl4pPr marL="1463040" indent="-365760">
              <a:defRPr/>
            </a:lvl4pPr>
            <a:lvl5pPr marL="1828800" indent="-365760">
              <a:defRPr/>
            </a:lvl5pPr>
            <a:lvl6pPr marL="2194560" indent="-365760">
              <a:defRPr/>
            </a:lvl6pPr>
            <a:lvl7pPr marL="2560320" indent="-365760">
              <a:defRPr/>
            </a:lvl7pPr>
            <a:lvl8pPr marL="2926080" indent="-365760">
              <a:defRPr/>
            </a:lvl8pPr>
            <a:lvl9pPr marL="3291840" indent="-36576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7/21/17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descr="overlayVertical.png"/>
          <p:cNvPicPr>
            <a:picLocks noChangeAspect="1"/>
          </p:cNvPicPr>
          <p:nvPr/>
        </p:nvPicPr>
        <p:blipFill>
          <a:blip r:embed="rId2"/>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7239000" y="838200"/>
            <a:ext cx="1676400" cy="5053013"/>
          </a:xfrm>
        </p:spPr>
        <p:txBody>
          <a:bodyPr vert="eaVert"/>
          <a:lstStyle>
            <a:lvl1pPr>
              <a:defRPr sz="36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9462" y="838200"/>
            <a:ext cx="6019800" cy="505301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7/21/17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7/21/17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picTx" preserve="1">
  <p:cSld name="Title Slide with Picture">
    <p:spTree>
      <p:nvGrpSpPr>
        <p:cNvPr id="1" name=""/>
        <p:cNvGrpSpPr/>
        <p:nvPr/>
      </p:nvGrpSpPr>
      <p:grpSpPr>
        <a:xfrm>
          <a:off x="0" y="0"/>
          <a:ext cx="0" cy="0"/>
          <a:chOff x="0" y="0"/>
          <a:chExt cx="0" cy="0"/>
        </a:xfrm>
      </p:grpSpPr>
      <p:pic>
        <p:nvPicPr>
          <p:cNvPr id="9" name="Picture 8" descr="overlayText.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1812" y="3254188"/>
            <a:ext cx="7580376" cy="1685365"/>
          </a:xfrm>
        </p:spPr>
        <p:txBody>
          <a:bodyPr vert="horz" lIns="91440" tIns="45720" rIns="91440" bIns="45720" rtlCol="0" anchor="b" anchorCtr="0">
            <a:noAutofit/>
          </a:bodyPr>
          <a:lstStyle>
            <a:lvl1pPr algn="ctr" defTabSz="914400" rtl="0" eaLnBrk="1" latinLnBrk="0" hangingPunct="1">
              <a:lnSpc>
                <a:spcPct val="95000"/>
              </a:lnSpc>
              <a:spcBef>
                <a:spcPct val="0"/>
              </a:spcBef>
              <a:buNone/>
              <a:defRPr lang="en-US" sz="5400" b="1" kern="120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14600" y="457200"/>
            <a:ext cx="4114800" cy="2743200"/>
          </a:xfrm>
          <a:prstGeom prst="roundRect">
            <a:avLst>
              <a:gd name="adj" fmla="val 10888"/>
            </a:avLst>
          </a:prstGeom>
          <a:solidFill>
            <a:schemeClr val="bg1">
              <a:lumMod val="75000"/>
            </a:schemeClr>
          </a:solidFill>
          <a:effectLst>
            <a:reflection blurRad="6350" stA="20000" endA="300" endPos="38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781812" y="4953000"/>
            <a:ext cx="7580376" cy="914400"/>
          </a:xfrm>
        </p:spPr>
        <p:txBody>
          <a:bodyPr>
            <a:normAutofit/>
          </a:bodyPr>
          <a:lstStyle>
            <a:lvl1pPr marL="0" indent="0" algn="ctr">
              <a:spcBef>
                <a:spcPts val="3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7/21/17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overlayBlank.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806450" y="1627188"/>
            <a:ext cx="7580376" cy="1682496"/>
          </a:xfrm>
        </p:spPr>
        <p:txBody>
          <a:bodyPr vert="horz" lIns="91440" tIns="45720" rIns="91440" bIns="45720" rtlCol="0" anchor="b" anchorCtr="0">
            <a:noAutofit/>
          </a:bodyPr>
          <a:lstStyle>
            <a:lvl1pPr algn="ctr" defTabSz="914400" rtl="0" eaLnBrk="1" latinLnBrk="0" hangingPunct="1">
              <a:lnSpc>
                <a:spcPct val="95000"/>
              </a:lnSpc>
              <a:spcBef>
                <a:spcPct val="0"/>
              </a:spcBef>
              <a:buNone/>
              <a:defRPr lang="en-US" sz="4400" b="1" kern="1200" dirty="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806450" y="3309411"/>
            <a:ext cx="7580376" cy="1755648"/>
          </a:xfrm>
        </p:spPr>
        <p:txBody>
          <a:bodyPr vert="horz" lIns="91440" tIns="45720" rIns="91440" bIns="45720" rtlCol="0">
            <a:normAutofit/>
          </a:bodyPr>
          <a:lstStyle>
            <a:lvl1pPr marL="0" indent="0" algn="ctr" defTabSz="914400" rtl="0" eaLnBrk="1" latinLnBrk="0" hangingPunct="1">
              <a:lnSpc>
                <a:spcPct val="110000"/>
              </a:lnSpc>
              <a:spcBef>
                <a:spcPts val="600"/>
              </a:spcBef>
              <a:spcAft>
                <a:spcPts val="0"/>
              </a:spcAft>
              <a:buSzPct val="90000"/>
              <a:buFont typeface="Wingdings" pitchFamily="2" charset="2"/>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7/21/17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6788" y="1600200"/>
            <a:ext cx="3529584" cy="4288536"/>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defRPr sz="1800"/>
            </a:lvl6pPr>
            <a:lvl7pPr marL="1603375" indent="-231775">
              <a:defRPr sz="1800"/>
            </a:lvl7pPr>
            <a:lvl8pPr marL="1828800" indent="-231775">
              <a:defRPr sz="1800"/>
            </a:lvl8pPr>
            <a:lvl9pPr marL="2060575" indent="-231775">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648200" y="1600200"/>
            <a:ext cx="3529584" cy="4288536"/>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defRPr sz="1800"/>
            </a:lvl6pPr>
            <a:lvl7pPr marL="1603375" indent="-231775">
              <a:defRPr sz="1800"/>
            </a:lvl7pPr>
            <a:lvl8pPr marL="1828800" indent="-231775">
              <a:defRPr sz="1800"/>
            </a:lvl8pPr>
            <a:lvl9pPr marL="2060575" indent="-231775">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smtClean="0"/>
              <a:pPr/>
              <a:t>7/21/17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66216" y="1272988"/>
            <a:ext cx="3529584" cy="879475"/>
          </a:xfrm>
        </p:spPr>
        <p:txBody>
          <a:bodyPr anchor="b" anchorCtr="0">
            <a:noAutofit/>
          </a:bodyPr>
          <a:lstStyle>
            <a:lvl1pPr marL="0" indent="0" algn="ctr">
              <a:spcBef>
                <a:spcPts val="0"/>
              </a:spcBef>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66216" y="2174875"/>
            <a:ext cx="3529584" cy="3716338"/>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tabLst/>
              <a:defRPr sz="1800"/>
            </a:lvl6pPr>
            <a:lvl7pPr marL="1603375" indent="-231775">
              <a:tabLst/>
              <a:defRPr sz="1800"/>
            </a:lvl7pPr>
            <a:lvl8pPr marL="1828800" indent="-231775">
              <a:tabLst/>
              <a:defRPr sz="1800"/>
            </a:lvl8pPr>
            <a:lvl9pPr marL="2060575" indent="-231775">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272988"/>
            <a:ext cx="3529584" cy="879475"/>
          </a:xfrm>
        </p:spPr>
        <p:txBody>
          <a:bodyPr anchor="b" anchorCtr="0">
            <a:noAutofit/>
          </a:bodyPr>
          <a:lstStyle>
            <a:lvl1pPr marL="0" indent="0" algn="ctr">
              <a:spcBef>
                <a:spcPts val="0"/>
              </a:spcBef>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3529584" cy="3716338"/>
          </a:xfrm>
        </p:spPr>
        <p:txBody>
          <a:bodyPr>
            <a:noAutofit/>
          </a:bodyPr>
          <a:lstStyle>
            <a:lvl1pPr marL="2317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2pPr>
            <a:lvl3pPr marL="6889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3pPr>
            <a:lvl4pPr marL="9144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4pPr>
            <a:lvl5pPr marL="11461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5pPr>
            <a:lvl6pPr marL="13716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6pPr>
            <a:lvl7pPr marL="16033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7pPr>
            <a:lvl8pPr marL="18288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8pPr>
            <a:lvl9pPr marL="2060575" indent="-231775" algn="l" defTabSz="914400" rtl="0" eaLnBrk="1" latinLnBrk="0" hangingPunct="1">
              <a:buSzPct val="90000"/>
              <a:buFont typeface="Wingdings" pitchFamily="2" charset="2"/>
              <a:defRPr lang="en-US" sz="1800" kern="1200" dirty="0">
                <a:solidFill>
                  <a:schemeClr val="bg1"/>
                </a:solidFill>
                <a:effectLst>
                  <a:outerShdw blurRad="101600" dist="12700" dir="3600000" algn="tl" rotWithShape="0">
                    <a:prstClr val="black">
                      <a:alpha val="30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smtClean="0"/>
              <a:pPr/>
              <a:t>7/21/17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smtClean="0"/>
              <a:pPr/>
              <a:t>7/21/17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descr="overlayBlank.pn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8E36636D-D922-432D-A958-524484B5923D}" type="datetimeFigureOut">
              <a:rPr lang="en-US" smtClean="0"/>
              <a:pPr/>
              <a:t>7/21/17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descr="overlayBlank.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966787" y="838200"/>
            <a:ext cx="3474720" cy="1619250"/>
          </a:xfrm>
        </p:spPr>
        <p:txBody>
          <a:bodyPr vert="horz" lIns="91440" tIns="45720" rIns="91440" bIns="45720" rtlCol="0" anchor="b">
            <a:noAutofit/>
          </a:bodyPr>
          <a:lstStyle>
            <a:lvl1pPr algn="ctr" defTabSz="914400" rtl="0" eaLnBrk="1" latinLnBrk="0" hangingPunct="1">
              <a:lnSpc>
                <a:spcPct val="95000"/>
              </a:lnSpc>
              <a:spcBef>
                <a:spcPct val="0"/>
              </a:spcBef>
              <a:buNone/>
              <a:defRPr lang="en-US" sz="3000" b="1" kern="1200" dirty="0" smtClean="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4727892" y="838200"/>
            <a:ext cx="3474720" cy="4572000"/>
          </a:xfrm>
        </p:spPr>
        <p:txBody>
          <a:bodyPr>
            <a:normAutofit/>
          </a:bodyPr>
          <a:lstStyle>
            <a:lvl1pPr marL="282575" indent="-282575">
              <a:defRPr sz="2400"/>
            </a:lvl1pPr>
            <a:lvl2pPr marL="573088" indent="-282575">
              <a:defRPr sz="2200"/>
            </a:lvl2pPr>
            <a:lvl3pPr marL="855663" indent="-282575">
              <a:defRPr sz="2000"/>
            </a:lvl3pPr>
            <a:lvl4pPr marL="1146175" indent="-282575">
              <a:defRPr sz="1800"/>
            </a:lvl4pPr>
            <a:lvl5pPr marL="1430338" indent="-282575">
              <a:defRPr sz="1800"/>
            </a:lvl5pPr>
            <a:lvl6pPr marL="1712913" indent="-282575">
              <a:defRPr sz="1800"/>
            </a:lvl6pPr>
            <a:lvl7pPr marL="2003425" indent="-282575">
              <a:defRPr sz="1800"/>
            </a:lvl7pPr>
            <a:lvl8pPr marL="2286000" indent="-282575">
              <a:defRPr sz="1800"/>
            </a:lvl8pPr>
            <a:lvl9pPr marL="2568575" indent="-282575">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66787" y="2474258"/>
            <a:ext cx="3474720" cy="2743200"/>
          </a:xfrm>
        </p:spPr>
        <p:txBody>
          <a:bodyPr vert="horz" lIns="91440" tIns="45720" rIns="91440" bIns="45720" rtlCol="0">
            <a:normAutofit/>
          </a:bodyPr>
          <a:lstStyle>
            <a:lvl1pPr marL="0" indent="0" algn="ctr">
              <a:lnSpc>
                <a:spcPct val="110000"/>
              </a:lnSpc>
              <a:spcBef>
                <a:spcPts val="600"/>
              </a:spcBef>
              <a:buNone/>
              <a:defRPr lang="en-US" sz="1800" kern="120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7/21/17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overlayText.png"/>
          <p:cNvPicPr>
            <a:picLocks noChangeAspect="1"/>
          </p:cNvPicPr>
          <p:nvPr/>
        </p:nvPicPr>
        <p:blipFill>
          <a:blip r:embed="rId15"/>
          <a:stretch>
            <a:fillRect/>
          </a:stretch>
        </p:blipFill>
        <p:spPr>
          <a:xfrm>
            <a:off x="0" y="0"/>
            <a:ext cx="9144000" cy="6858000"/>
          </a:xfrm>
          <a:prstGeom prst="rect">
            <a:avLst/>
          </a:prstGeom>
        </p:spPr>
      </p:pic>
      <p:sp>
        <p:nvSpPr>
          <p:cNvPr id="2" name="Title Placeholder 1"/>
          <p:cNvSpPr>
            <a:spLocks noGrp="1"/>
          </p:cNvSpPr>
          <p:nvPr>
            <p:ph type="title"/>
          </p:nvPr>
        </p:nvSpPr>
        <p:spPr>
          <a:xfrm>
            <a:off x="779463" y="89647"/>
            <a:ext cx="7583488"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955675" y="1600200"/>
            <a:ext cx="7232650" cy="429101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86400" y="6172200"/>
            <a:ext cx="3200400" cy="365125"/>
          </a:xfrm>
          <a:prstGeom prst="rect">
            <a:avLst/>
          </a:prstGeom>
        </p:spPr>
        <p:txBody>
          <a:bodyPr vert="horz" lIns="91440" tIns="45720" rIns="91440" bIns="45720" rtlCol="0" anchor="ctr"/>
          <a:lstStyle>
            <a:lvl1pPr algn="r">
              <a:defRPr sz="1000" b="1">
                <a:solidFill>
                  <a:schemeClr val="bg1"/>
                </a:solidFill>
              </a:defRPr>
            </a:lvl1pPr>
          </a:lstStyle>
          <a:p>
            <a:fld id="{8E36636D-D922-432D-A958-524484B5923D}" type="datetimeFigureOut">
              <a:rPr lang="en-US" smtClean="0"/>
              <a:pPr/>
              <a:t>7/21/17</a:t>
            </a:fld>
            <a:endParaRPr lang="en-US"/>
          </a:p>
        </p:txBody>
      </p:sp>
      <p:sp>
        <p:nvSpPr>
          <p:cNvPr id="5" name="Footer Placeholder 4"/>
          <p:cNvSpPr>
            <a:spLocks noGrp="1"/>
          </p:cNvSpPr>
          <p:nvPr>
            <p:ph type="ftr" sz="quarter" idx="3"/>
          </p:nvPr>
        </p:nvSpPr>
        <p:spPr>
          <a:xfrm>
            <a:off x="457200" y="6172200"/>
            <a:ext cx="3200400" cy="365125"/>
          </a:xfrm>
          <a:prstGeom prst="rect">
            <a:avLst/>
          </a:prstGeom>
        </p:spPr>
        <p:txBody>
          <a:bodyPr vert="horz" lIns="91440" tIns="45720" rIns="91440" bIns="45720" rtlCol="0" anchor="ctr"/>
          <a:lstStyle>
            <a:lvl1pPr algn="l">
              <a:defRPr sz="1000" b="1">
                <a:solidFill>
                  <a:schemeClr val="bg1"/>
                </a:solidFill>
              </a:defRPr>
            </a:lvl1pPr>
          </a:lstStyle>
          <a:p>
            <a:endParaRPr lang="en-US"/>
          </a:p>
        </p:txBody>
      </p:sp>
      <p:sp>
        <p:nvSpPr>
          <p:cNvPr id="6" name="Slide Number Placeholder 5"/>
          <p:cNvSpPr>
            <a:spLocks noGrp="1"/>
          </p:cNvSpPr>
          <p:nvPr>
            <p:ph type="sldNum" sz="quarter" idx="4"/>
          </p:nvPr>
        </p:nvSpPr>
        <p:spPr>
          <a:xfrm>
            <a:off x="4305300" y="6172200"/>
            <a:ext cx="533400" cy="365125"/>
          </a:xfrm>
          <a:prstGeom prst="rect">
            <a:avLst/>
          </a:prstGeom>
        </p:spPr>
        <p:txBody>
          <a:bodyPr vert="horz" lIns="91440" tIns="45720" rIns="91440" bIns="45720" rtlCol="0" anchor="ctr"/>
          <a:lstStyle>
            <a:lvl1pPr algn="ctr">
              <a:defRPr sz="1000" b="1">
                <a:solidFill>
                  <a:schemeClr val="bg1"/>
                </a:solidFill>
              </a:defRPr>
            </a:lvl1pPr>
          </a:lstStyle>
          <a:p>
            <a:fld id="{DF28FB93-0A08-4E7D-8E63-9EFA29F1E09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Lst>
  <p:txStyles>
    <p:titleStyle>
      <a:lvl1pPr algn="ctr" defTabSz="914400" rtl="0" eaLnBrk="1" latinLnBrk="0" hangingPunct="1">
        <a:lnSpc>
          <a:spcPct val="95000"/>
        </a:lnSpc>
        <a:spcBef>
          <a:spcPct val="0"/>
        </a:spcBef>
        <a:buNone/>
        <a:defRPr sz="4800" b="1" kern="1200">
          <a:solidFill>
            <a:schemeClr val="bg1"/>
          </a:solidFill>
          <a:effectLst>
            <a:outerShdw blurRad="101600" dist="12700" dir="3600000" algn="tl" rotWithShape="0">
              <a:prstClr val="black">
                <a:alpha val="30000"/>
              </a:prstClr>
            </a:outerShdw>
          </a:effectLst>
          <a:latin typeface="+mj-lt"/>
          <a:ea typeface="+mj-ea"/>
          <a:cs typeface="+mj-cs"/>
        </a:defRPr>
      </a:lvl1pPr>
    </p:titleStyle>
    <p:bodyStyle>
      <a:lvl1pPr marL="457200" indent="-457200" algn="l" defTabSz="914400" rtl="0" eaLnBrk="1" latinLnBrk="0" hangingPunct="1">
        <a:spcBef>
          <a:spcPts val="2000"/>
        </a:spcBef>
        <a:spcAft>
          <a:spcPts val="0"/>
        </a:spcAft>
        <a:buSzPct val="90000"/>
        <a:buFont typeface="Wingdings" pitchFamily="2" charset="2"/>
        <a:buChar char=""/>
        <a:defRPr sz="2400" kern="1200">
          <a:solidFill>
            <a:schemeClr val="bg1"/>
          </a:solidFill>
          <a:effectLst>
            <a:outerShdw blurRad="101600" dist="12700" dir="3600000" algn="tl" rotWithShape="0">
              <a:prstClr val="black">
                <a:alpha val="30000"/>
              </a:prstClr>
            </a:outerShdw>
          </a:effectLst>
          <a:latin typeface="+mn-lt"/>
          <a:ea typeface="+mn-ea"/>
          <a:cs typeface="+mn-cs"/>
        </a:defRPr>
      </a:lvl1pPr>
      <a:lvl2pPr marL="914400" indent="-457200" algn="l" defTabSz="914400" rtl="0" eaLnBrk="1" latinLnBrk="0" hangingPunct="1">
        <a:spcBef>
          <a:spcPts val="1000"/>
        </a:spcBef>
        <a:spcAft>
          <a:spcPts val="0"/>
        </a:spcAft>
        <a:buSzPct val="90000"/>
        <a:buFont typeface="Wingdings" pitchFamily="2" charset="2"/>
        <a:buChar char=""/>
        <a:defRPr sz="2200" kern="1200">
          <a:solidFill>
            <a:schemeClr val="bg1"/>
          </a:solidFill>
          <a:effectLst>
            <a:outerShdw blurRad="101600" dist="12700" dir="3600000" algn="tl" rotWithShape="0">
              <a:prstClr val="black">
                <a:alpha val="30000"/>
              </a:prstClr>
            </a:outerShdw>
          </a:effectLst>
          <a:latin typeface="+mn-lt"/>
          <a:ea typeface="+mn-ea"/>
          <a:cs typeface="+mn-cs"/>
        </a:defRPr>
      </a:lvl2pPr>
      <a:lvl3pPr marL="1371600" indent="-457200" algn="l" defTabSz="914400" rtl="0" eaLnBrk="1" latinLnBrk="0" hangingPunct="1">
        <a:spcBef>
          <a:spcPts val="1000"/>
        </a:spcBef>
        <a:spcAft>
          <a:spcPts val="0"/>
        </a:spcAft>
        <a:buSzPct val="90000"/>
        <a:buFont typeface="Wingdings" pitchFamily="2" charset="2"/>
        <a:buChar char=""/>
        <a:defRPr sz="2000" kern="1200">
          <a:solidFill>
            <a:schemeClr val="bg1"/>
          </a:solidFill>
          <a:effectLst>
            <a:outerShdw blurRad="101600" dist="12700" dir="3600000" algn="tl" rotWithShape="0">
              <a:prstClr val="black">
                <a:alpha val="30000"/>
              </a:prstClr>
            </a:outerShdw>
          </a:effectLst>
          <a:latin typeface="+mn-lt"/>
          <a:ea typeface="+mn-ea"/>
          <a:cs typeface="+mn-cs"/>
        </a:defRPr>
      </a:lvl3pPr>
      <a:lvl4pPr marL="1828800" indent="-457200" algn="l" defTabSz="914400" rtl="0" eaLnBrk="1" latinLnBrk="0" hangingPunct="1">
        <a:spcBef>
          <a:spcPts val="1000"/>
        </a:spcBef>
        <a:spcAft>
          <a:spcPts val="0"/>
        </a:spcAft>
        <a:buSzPct val="90000"/>
        <a:buFont typeface="Wingdings" pitchFamily="2" charset="2"/>
        <a:buChar char=""/>
        <a:defRPr sz="1800" kern="1200">
          <a:solidFill>
            <a:schemeClr val="bg1"/>
          </a:solidFill>
          <a:effectLst>
            <a:outerShdw blurRad="101600" dist="12700" dir="3600000" algn="tl" rotWithShape="0">
              <a:prstClr val="black">
                <a:alpha val="30000"/>
              </a:prstClr>
            </a:outerShdw>
          </a:effectLst>
          <a:latin typeface="+mn-lt"/>
          <a:ea typeface="+mn-ea"/>
          <a:cs typeface="+mn-cs"/>
        </a:defRPr>
      </a:lvl4pPr>
      <a:lvl5pPr marL="2286000" indent="-457200" algn="l" defTabSz="914400" rtl="0" eaLnBrk="1" latinLnBrk="0" hangingPunct="1">
        <a:spcBef>
          <a:spcPts val="1000"/>
        </a:spcBef>
        <a:spcAft>
          <a:spcPts val="0"/>
        </a:spcAft>
        <a:buSzPct val="90000"/>
        <a:buFont typeface="Wingdings" pitchFamily="2" charset="2"/>
        <a:buChar char=""/>
        <a:defRPr sz="1800" kern="1200">
          <a:solidFill>
            <a:schemeClr val="bg1"/>
          </a:solidFill>
          <a:effectLst>
            <a:outerShdw blurRad="101600" dist="12700" dir="3600000" algn="tl" rotWithShape="0">
              <a:prstClr val="black">
                <a:alpha val="30000"/>
              </a:prstClr>
            </a:outerShdw>
          </a:effectLst>
          <a:latin typeface="+mn-lt"/>
          <a:ea typeface="+mn-ea"/>
          <a:cs typeface="+mn-cs"/>
        </a:defRPr>
      </a:lvl5pPr>
      <a:lvl6pPr marL="2743200" indent="-457200" algn="l" defTabSz="914400" rtl="0" eaLnBrk="1" latinLnBrk="0" hangingPunct="1">
        <a:spcBef>
          <a:spcPts val="1000"/>
        </a:spcBef>
        <a:buSzPct val="90000"/>
        <a:buFont typeface="Wingdings" pitchFamily="2" charset="2"/>
        <a:buChar char="{"/>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6pPr>
      <a:lvl7pPr marL="3200400" indent="-457200" algn="l" defTabSz="914400" rtl="0" eaLnBrk="1" latinLnBrk="0" hangingPunct="1">
        <a:spcBef>
          <a:spcPts val="1000"/>
        </a:spcBef>
        <a:buSzPct val="90000"/>
        <a:buFont typeface="Wingdings" pitchFamily="2" charset="2"/>
        <a:buChar char="|"/>
        <a:defRPr lang="en-US" sz="1800" kern="1200" baseline="0" dirty="0" smtClean="0">
          <a:solidFill>
            <a:schemeClr val="bg1"/>
          </a:solidFill>
          <a:effectLst>
            <a:outerShdw blurRad="101600" dist="12700" dir="3600000" algn="tl" rotWithShape="0">
              <a:prstClr val="black">
                <a:alpha val="30000"/>
              </a:prstClr>
            </a:outerShdw>
          </a:effectLst>
          <a:latin typeface="+mn-lt"/>
          <a:ea typeface="+mn-ea"/>
          <a:cs typeface="+mn-cs"/>
        </a:defRPr>
      </a:lvl7pPr>
      <a:lvl8pPr marL="3657600" indent="-457200" algn="l" defTabSz="914400" rtl="0" eaLnBrk="1" latinLnBrk="0" hangingPunct="1">
        <a:spcBef>
          <a:spcPts val="1000"/>
        </a:spcBef>
        <a:buSzPct val="90000"/>
        <a:buFont typeface="Wingdings" pitchFamily="2" charset="2"/>
        <a:buChar char="{"/>
        <a:defRPr lang="en-US" sz="1800" kern="1200" baseline="0" dirty="0" smtClean="0">
          <a:solidFill>
            <a:schemeClr val="bg1"/>
          </a:solidFill>
          <a:effectLst>
            <a:outerShdw blurRad="101600" dist="12700" dir="3600000" algn="tl" rotWithShape="0">
              <a:prstClr val="black">
                <a:alpha val="30000"/>
              </a:prstClr>
            </a:outerShdw>
          </a:effectLst>
          <a:latin typeface="+mn-lt"/>
          <a:ea typeface="+mn-ea"/>
          <a:cs typeface="+mn-cs"/>
        </a:defRPr>
      </a:lvl8pPr>
      <a:lvl9pPr marL="4114800" indent="-457200" algn="l" defTabSz="914400" rtl="0" eaLnBrk="1" latinLnBrk="0" hangingPunct="1">
        <a:spcBef>
          <a:spcPts val="1000"/>
        </a:spcBef>
        <a:buSzPct val="90000"/>
        <a:buFont typeface="Wingdings" pitchFamily="2" charset="2"/>
        <a:buChar char="|"/>
        <a:defRPr lang="en-US" sz="1800" kern="1200" dirty="0">
          <a:solidFill>
            <a:schemeClr val="bg1"/>
          </a:solidFill>
          <a:effectLst>
            <a:outerShdw blurRad="101600" dist="12700" dir="3600000" algn="tl" rotWithShape="0">
              <a:prstClr val="black">
                <a:alpha val="30000"/>
              </a:prst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b="0" i="1" dirty="0">
                <a:latin typeface="Times New Roman"/>
                <a:cs typeface="Times New Roman"/>
              </a:rPr>
              <a:t>Nature Wonders of Poland </a:t>
            </a:r>
            <a:br>
              <a:rPr lang="en-US" sz="4800" b="0" i="1" dirty="0">
                <a:latin typeface="Times New Roman"/>
                <a:cs typeface="Times New Roman"/>
              </a:rPr>
            </a:br>
            <a:r>
              <a:rPr lang="en-US" sz="4800" b="0" i="1" dirty="0" smtClean="0">
                <a:latin typeface="Times New Roman"/>
                <a:cs typeface="Times New Roman"/>
              </a:rPr>
              <a:t>in</a:t>
            </a:r>
            <a:r>
              <a:rPr lang="en-US" sz="4800" b="0" i="1" dirty="0">
                <a:latin typeface="Times New Roman"/>
                <a:cs typeface="Times New Roman"/>
              </a:rPr>
              <a:t> </a:t>
            </a:r>
            <a:r>
              <a:rPr lang="en-US" sz="4800" b="0" i="1" dirty="0" smtClean="0">
                <a:latin typeface="Times New Roman"/>
                <a:cs typeface="Times New Roman"/>
              </a:rPr>
              <a:t>the </a:t>
            </a:r>
            <a:r>
              <a:rPr lang="en-US" sz="4800" b="0" i="1" dirty="0">
                <a:latin typeface="Times New Roman"/>
                <a:cs typeface="Times New Roman"/>
              </a:rPr>
              <a:t>Language Classroom</a:t>
            </a:r>
            <a:br>
              <a:rPr lang="en-US" sz="4800" b="0" i="1" dirty="0">
                <a:latin typeface="Times New Roman"/>
                <a:cs typeface="Times New Roman"/>
              </a:rPr>
            </a:br>
            <a:r>
              <a:rPr lang="en-US" sz="4800" b="0" i="1" dirty="0" smtClean="0">
                <a:latin typeface="Times New Roman"/>
                <a:cs typeface="Times New Roman"/>
              </a:rPr>
              <a:t/>
            </a:r>
            <a:br>
              <a:rPr lang="en-US" sz="4800" b="0" i="1" dirty="0" smtClean="0">
                <a:latin typeface="Times New Roman"/>
                <a:cs typeface="Times New Roman"/>
              </a:rPr>
            </a:br>
            <a:r>
              <a:rPr lang="en-US" sz="2400" b="0" dirty="0">
                <a:effectLst/>
                <a:latin typeface="Century"/>
                <a:cs typeface="Century"/>
              </a:rPr>
              <a:t>Teaching Less Commonly Taught Slavic and East European Languages</a:t>
            </a:r>
            <a:r>
              <a:rPr lang="en-US" sz="2400" b="0" i="1" dirty="0">
                <a:effectLst/>
                <a:latin typeface="Century"/>
                <a:cs typeface="Century"/>
              </a:rPr>
              <a:t>.</a:t>
            </a:r>
            <a:r>
              <a:rPr lang="en-US" sz="2400" b="0" dirty="0">
                <a:effectLst/>
                <a:latin typeface="Century"/>
                <a:cs typeface="Century"/>
              </a:rPr>
              <a:t> </a:t>
            </a:r>
            <a:r>
              <a:rPr lang="en-US" sz="2400" b="0" dirty="0" smtClean="0">
                <a:latin typeface="Century"/>
                <a:cs typeface="Century"/>
              </a:rPr>
              <a:t>Poster Session.</a:t>
            </a:r>
            <a:endParaRPr lang="en-US" sz="2400" b="0" dirty="0">
              <a:latin typeface="Century"/>
              <a:cs typeface="Century"/>
            </a:endParaRPr>
          </a:p>
        </p:txBody>
      </p:sp>
      <p:sp>
        <p:nvSpPr>
          <p:cNvPr id="3" name="Subtitle 2"/>
          <p:cNvSpPr>
            <a:spLocks noGrp="1"/>
          </p:cNvSpPr>
          <p:nvPr>
            <p:ph type="subTitle" idx="1"/>
          </p:nvPr>
        </p:nvSpPr>
        <p:spPr/>
        <p:txBody>
          <a:bodyPr>
            <a:normAutofit fontScale="92500" lnSpcReduction="10000"/>
          </a:bodyPr>
          <a:lstStyle/>
          <a:p>
            <a:endParaRPr lang="en-US" dirty="0" smtClean="0">
              <a:latin typeface="Century"/>
              <a:cs typeface="Century"/>
            </a:endParaRPr>
          </a:p>
          <a:p>
            <a:r>
              <a:rPr lang="en-US" dirty="0" smtClean="0">
                <a:latin typeface="Century"/>
                <a:cs typeface="Century"/>
              </a:rPr>
              <a:t>Anna </a:t>
            </a:r>
            <a:r>
              <a:rPr lang="en-US" dirty="0" err="1" smtClean="0">
                <a:latin typeface="Century"/>
                <a:cs typeface="Century"/>
              </a:rPr>
              <a:t>Zofia</a:t>
            </a:r>
            <a:r>
              <a:rPr lang="en-US" dirty="0" smtClean="0">
                <a:effectLst/>
                <a:latin typeface="Century"/>
                <a:cs typeface="Century"/>
              </a:rPr>
              <a:t> </a:t>
            </a:r>
            <a:r>
              <a:rPr lang="en-US" dirty="0" err="1">
                <a:latin typeface="Century"/>
                <a:cs typeface="Century"/>
              </a:rPr>
              <a:t>Gąsienica</a:t>
            </a:r>
            <a:r>
              <a:rPr lang="en-US" dirty="0">
                <a:latin typeface="Century"/>
                <a:cs typeface="Century"/>
              </a:rPr>
              <a:t> </a:t>
            </a:r>
            <a:r>
              <a:rPr lang="en-US" dirty="0" err="1">
                <a:latin typeface="Century"/>
                <a:cs typeface="Century"/>
              </a:rPr>
              <a:t>Byrcyn</a:t>
            </a:r>
            <a:r>
              <a:rPr lang="en-US" dirty="0">
                <a:latin typeface="Century"/>
                <a:cs typeface="Century"/>
              </a:rPr>
              <a:t>, Ph.D.</a:t>
            </a:r>
          </a:p>
          <a:p>
            <a:r>
              <a:rPr lang="en-US" dirty="0">
                <a:latin typeface="Century"/>
                <a:cs typeface="Century"/>
              </a:rPr>
              <a:t>Saint Xavier University</a:t>
            </a:r>
          </a:p>
          <a:p>
            <a:r>
              <a:rPr lang="en-US" dirty="0">
                <a:latin typeface="Century"/>
                <a:cs typeface="Century"/>
              </a:rPr>
              <a:t>2017 AATSEEL </a:t>
            </a:r>
            <a:r>
              <a:rPr lang="en-US" dirty="0" smtClean="0">
                <a:latin typeface="Century"/>
                <a:cs typeface="Century"/>
              </a:rPr>
              <a:t>Conference, San Francisco</a:t>
            </a:r>
            <a:endParaRPr lang="en-US" dirty="0">
              <a:latin typeface="Century"/>
              <a:cs typeface="Century"/>
            </a:endParaRPr>
          </a:p>
          <a:p>
            <a:endParaRPr lang="en-US" dirty="0"/>
          </a:p>
        </p:txBody>
      </p:sp>
    </p:spTree>
    <p:extLst>
      <p:ext uri="{BB962C8B-B14F-4D97-AF65-F5344CB8AC3E}">
        <p14:creationId xmlns:p14="http://schemas.microsoft.com/office/powerpoint/2010/main" val="21941221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12-14 at 6.31.46 PM.png"/>
          <p:cNvPicPr>
            <a:picLocks noGrp="1" noChangeAspect="1"/>
          </p:cNvPicPr>
          <p:nvPr>
            <p:ph idx="1"/>
          </p:nvPr>
        </p:nvPicPr>
        <p:blipFill>
          <a:blip r:embed="rId2">
            <a:extLst>
              <a:ext uri="{28A0092B-C50C-407E-A947-70E740481C1C}">
                <a14:useLocalDpi xmlns:a14="http://schemas.microsoft.com/office/drawing/2010/main" val="0"/>
              </a:ext>
            </a:extLst>
          </a:blip>
          <a:srcRect l="-22478" r="-22478"/>
          <a:stretch>
            <a:fillRect/>
          </a:stretch>
        </p:blipFill>
        <p:spPr>
          <a:xfrm>
            <a:off x="-901519" y="0"/>
            <a:ext cx="11751610" cy="6972038"/>
          </a:xfrm>
        </p:spPr>
      </p:pic>
    </p:spTree>
    <p:extLst>
      <p:ext uri="{BB962C8B-B14F-4D97-AF65-F5344CB8AC3E}">
        <p14:creationId xmlns:p14="http://schemas.microsoft.com/office/powerpoint/2010/main" val="178620519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89646"/>
            <a:ext cx="7885977" cy="1852441"/>
          </a:xfrm>
        </p:spPr>
        <p:txBody>
          <a:bodyPr/>
          <a:lstStyle/>
          <a:p>
            <a:r>
              <a:rPr lang="pl-PL" sz="1600" i="1" dirty="0">
                <a:effectLst/>
              </a:rPr>
              <a:t>Melodia mgieł tatrzańskich</a:t>
            </a:r>
            <a:r>
              <a:rPr lang="en-US" sz="1600" dirty="0">
                <a:effectLst/>
              </a:rPr>
              <a:t/>
            </a:r>
            <a:br>
              <a:rPr lang="en-US" sz="1600" dirty="0">
                <a:effectLst/>
              </a:rPr>
            </a:br>
            <a:r>
              <a:rPr lang="pl-PL" sz="1600" i="1" dirty="0">
                <a:effectLst/>
              </a:rPr>
              <a:t> </a:t>
            </a:r>
            <a:r>
              <a:rPr lang="en-US" sz="1600" dirty="0">
                <a:effectLst/>
              </a:rPr>
              <a:t/>
            </a:r>
            <a:br>
              <a:rPr lang="en-US" sz="1600" dirty="0">
                <a:effectLst/>
              </a:rPr>
            </a:br>
            <a:r>
              <a:rPr lang="pl-PL" sz="1600" dirty="0">
                <a:effectLst/>
              </a:rPr>
              <a:t>Cicho, cicho, nie budźmy śpiącej wody w kotlinie,</a:t>
            </a:r>
            <a:r>
              <a:rPr lang="en-US" sz="1600" dirty="0">
                <a:effectLst/>
              </a:rPr>
              <a:t/>
            </a:r>
            <a:br>
              <a:rPr lang="en-US" sz="1600" dirty="0">
                <a:effectLst/>
              </a:rPr>
            </a:br>
            <a:r>
              <a:rPr lang="pl-PL" sz="1600" dirty="0">
                <a:effectLst/>
              </a:rPr>
              <a:t>lekko z wiatrem pląsajmy po przestworów głębinie…</a:t>
            </a:r>
            <a:r>
              <a:rPr lang="en-US" sz="1600" dirty="0">
                <a:effectLst/>
              </a:rPr>
              <a:t/>
            </a:r>
            <a:br>
              <a:rPr lang="en-US" sz="1600" dirty="0">
                <a:effectLst/>
              </a:rPr>
            </a:br>
            <a:r>
              <a:rPr lang="en-US" sz="1600" dirty="0" smtClean="0">
                <a:effectLst/>
              </a:rPr>
              <a:t/>
            </a:r>
            <a:br>
              <a:rPr lang="en-US" sz="1600" dirty="0" smtClean="0">
                <a:effectLst/>
              </a:rPr>
            </a:br>
            <a:r>
              <a:rPr lang="en-US" sz="1600" dirty="0" smtClean="0">
                <a:effectLst/>
              </a:rPr>
              <a:t>                                                                                       </a:t>
            </a:r>
            <a:r>
              <a:rPr lang="en-US" sz="1600" dirty="0" err="1" smtClean="0">
                <a:effectLst/>
              </a:rPr>
              <a:t>Kazimierz</a:t>
            </a:r>
            <a:r>
              <a:rPr lang="en-US" sz="1600" dirty="0" smtClean="0">
                <a:effectLst/>
              </a:rPr>
              <a:t> </a:t>
            </a:r>
            <a:r>
              <a:rPr lang="en-US" sz="1600" dirty="0" err="1" smtClean="0">
                <a:effectLst/>
              </a:rPr>
              <a:t>Przerwa-Tetmajer</a:t>
            </a:r>
            <a:endParaRPr lang="en-US" sz="1600" dirty="0">
              <a:latin typeface="Century"/>
              <a:cs typeface="Century"/>
            </a:endParaRPr>
          </a:p>
        </p:txBody>
      </p:sp>
      <p:pic>
        <p:nvPicPr>
          <p:cNvPr id="4" name="Content Placeholder 3" descr="Screen Shot 2017-07-21 at 3.06.13 PM.png"/>
          <p:cNvPicPr>
            <a:picLocks noGrp="1" noChangeAspect="1"/>
          </p:cNvPicPr>
          <p:nvPr>
            <p:ph idx="1"/>
          </p:nvPr>
        </p:nvPicPr>
        <p:blipFill>
          <a:blip r:embed="rId2">
            <a:extLst>
              <a:ext uri="{28A0092B-C50C-407E-A947-70E740481C1C}">
                <a14:useLocalDpi xmlns:a14="http://schemas.microsoft.com/office/drawing/2010/main" val="0"/>
              </a:ext>
            </a:extLst>
          </a:blip>
          <a:srcRect l="-63394" r="-63394"/>
          <a:stretch>
            <a:fillRect/>
          </a:stretch>
        </p:blipFill>
        <p:spPr>
          <a:xfrm>
            <a:off x="-1626741" y="1475240"/>
            <a:ext cx="9072828" cy="5382760"/>
          </a:xfrm>
        </p:spPr>
      </p:pic>
    </p:spTree>
    <p:extLst>
      <p:ext uri="{BB962C8B-B14F-4D97-AF65-F5344CB8AC3E}">
        <p14:creationId xmlns:p14="http://schemas.microsoft.com/office/powerpoint/2010/main" val="32427231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
            <a:r>
              <a:rPr lang="en-US" dirty="0" smtClean="0"/>
              <a:t>Present sport </a:t>
            </a:r>
            <a:r>
              <a:rPr lang="en-US" dirty="0"/>
              <a:t>activities possible at that </a:t>
            </a:r>
            <a:r>
              <a:rPr lang="en-US" dirty="0" smtClean="0"/>
              <a:t>location using such verbs as: hike, run ski, </a:t>
            </a:r>
            <a:r>
              <a:rPr lang="en-US" dirty="0"/>
              <a:t>horseback </a:t>
            </a:r>
            <a:r>
              <a:rPr lang="en-US" dirty="0" smtClean="0"/>
              <a:t>ride, </a:t>
            </a:r>
            <a:r>
              <a:rPr lang="en-US" dirty="0"/>
              <a:t>sleigh </a:t>
            </a:r>
            <a:r>
              <a:rPr lang="en-US" dirty="0" smtClean="0"/>
              <a:t>ride, canoe, </a:t>
            </a:r>
            <a:r>
              <a:rPr lang="en-US" dirty="0"/>
              <a:t>bike </a:t>
            </a:r>
            <a:r>
              <a:rPr lang="en-US" dirty="0" smtClean="0"/>
              <a:t>ride, </a:t>
            </a:r>
            <a:r>
              <a:rPr lang="en-US" dirty="0"/>
              <a:t>etc.</a:t>
            </a:r>
          </a:p>
          <a:p>
            <a:endParaRPr lang="en-US" dirty="0" smtClean="0"/>
          </a:p>
          <a:p>
            <a:pPr algn="just"/>
            <a:r>
              <a:rPr lang="en-US" dirty="0" err="1" smtClean="0"/>
              <a:t>Przedstaw</a:t>
            </a:r>
            <a:r>
              <a:rPr lang="en-US" dirty="0" smtClean="0"/>
              <a:t> </a:t>
            </a:r>
            <a:r>
              <a:rPr lang="en-US" dirty="0" err="1"/>
              <a:t>m</a:t>
            </a:r>
            <a:r>
              <a:rPr lang="en-US" dirty="0" err="1" smtClean="0"/>
              <a:t>ożliwe</a:t>
            </a:r>
            <a:r>
              <a:rPr lang="en-US" dirty="0" smtClean="0"/>
              <a:t> </a:t>
            </a:r>
            <a:r>
              <a:rPr lang="en-US" dirty="0" err="1" smtClean="0"/>
              <a:t>atrakcje</a:t>
            </a:r>
            <a:r>
              <a:rPr lang="en-US" dirty="0" smtClean="0"/>
              <a:t> </a:t>
            </a:r>
            <a:r>
              <a:rPr lang="en-US" dirty="0" err="1" smtClean="0"/>
              <a:t>sportowe</a:t>
            </a:r>
            <a:r>
              <a:rPr lang="en-US" dirty="0" smtClean="0"/>
              <a:t> </a:t>
            </a:r>
            <a:r>
              <a:rPr lang="en-US" dirty="0" err="1" smtClean="0"/>
              <a:t>stosując</a:t>
            </a:r>
            <a:r>
              <a:rPr lang="en-US" dirty="0" smtClean="0"/>
              <a:t> </a:t>
            </a:r>
            <a:r>
              <a:rPr lang="en-US" dirty="0" err="1" smtClean="0"/>
              <a:t>takie</a:t>
            </a:r>
            <a:r>
              <a:rPr lang="en-US" dirty="0" smtClean="0"/>
              <a:t> </a:t>
            </a:r>
            <a:r>
              <a:rPr lang="en-US" dirty="0" err="1" smtClean="0"/>
              <a:t>czasowniki</a:t>
            </a:r>
            <a:r>
              <a:rPr lang="en-US" dirty="0" smtClean="0"/>
              <a:t> </a:t>
            </a:r>
            <a:r>
              <a:rPr lang="en-US" dirty="0" err="1" smtClean="0"/>
              <a:t>jak</a:t>
            </a:r>
            <a:r>
              <a:rPr lang="en-US" dirty="0" smtClean="0"/>
              <a:t>: </a:t>
            </a:r>
            <a:r>
              <a:rPr lang="en-US" smtClean="0"/>
              <a:t>biegać</a:t>
            </a:r>
            <a:r>
              <a:rPr lang="en-US" dirty="0" smtClean="0"/>
              <a:t>,  </a:t>
            </a:r>
            <a:r>
              <a:rPr lang="en-US" dirty="0" err="1" smtClean="0"/>
              <a:t>wędrować</a:t>
            </a:r>
            <a:r>
              <a:rPr lang="en-US" dirty="0" smtClean="0"/>
              <a:t>, </a:t>
            </a:r>
            <a:r>
              <a:rPr lang="en-US" dirty="0" err="1" smtClean="0"/>
              <a:t>jeździć</a:t>
            </a:r>
            <a:r>
              <a:rPr lang="en-US" dirty="0" smtClean="0"/>
              <a:t> </a:t>
            </a:r>
            <a:r>
              <a:rPr lang="en-US" dirty="0" err="1" smtClean="0"/>
              <a:t>na</a:t>
            </a:r>
            <a:r>
              <a:rPr lang="en-US" dirty="0" smtClean="0"/>
              <a:t> </a:t>
            </a:r>
            <a:r>
              <a:rPr lang="en-US" dirty="0" err="1" smtClean="0"/>
              <a:t>nartach</a:t>
            </a:r>
            <a:r>
              <a:rPr lang="en-US" dirty="0" smtClean="0"/>
              <a:t>, </a:t>
            </a:r>
            <a:r>
              <a:rPr lang="en-US" dirty="0" err="1" smtClean="0"/>
              <a:t>jeździć</a:t>
            </a:r>
            <a:r>
              <a:rPr lang="en-US" dirty="0" smtClean="0"/>
              <a:t> </a:t>
            </a:r>
            <a:r>
              <a:rPr lang="en-US" dirty="0" err="1" smtClean="0"/>
              <a:t>konno</a:t>
            </a:r>
            <a:r>
              <a:rPr lang="en-US" dirty="0" smtClean="0"/>
              <a:t>,  </a:t>
            </a:r>
            <a:r>
              <a:rPr lang="en-US" dirty="0" err="1" smtClean="0"/>
              <a:t>jechać</a:t>
            </a:r>
            <a:r>
              <a:rPr lang="en-US" dirty="0" smtClean="0"/>
              <a:t> </a:t>
            </a:r>
            <a:r>
              <a:rPr lang="en-US" dirty="0" err="1" smtClean="0"/>
              <a:t>saniami</a:t>
            </a:r>
            <a:r>
              <a:rPr lang="en-US" dirty="0" smtClean="0"/>
              <a:t>, </a:t>
            </a:r>
            <a:r>
              <a:rPr lang="en-US" dirty="0" err="1" smtClean="0"/>
              <a:t>pływać</a:t>
            </a:r>
            <a:r>
              <a:rPr lang="en-US" dirty="0" smtClean="0"/>
              <a:t> </a:t>
            </a:r>
            <a:r>
              <a:rPr lang="en-US" dirty="0" err="1" smtClean="0"/>
              <a:t>łódką</a:t>
            </a:r>
            <a:r>
              <a:rPr lang="en-US" dirty="0" smtClean="0"/>
              <a:t>, </a:t>
            </a:r>
            <a:r>
              <a:rPr lang="en-US" dirty="0" err="1" smtClean="0"/>
              <a:t>jeździć</a:t>
            </a:r>
            <a:r>
              <a:rPr lang="en-US" dirty="0" smtClean="0"/>
              <a:t> </a:t>
            </a:r>
            <a:r>
              <a:rPr lang="en-US" dirty="0" err="1" smtClean="0"/>
              <a:t>rowerem</a:t>
            </a:r>
            <a:r>
              <a:rPr lang="en-US" dirty="0" smtClean="0"/>
              <a:t>.</a:t>
            </a:r>
            <a:endParaRPr lang="en-US" dirty="0"/>
          </a:p>
        </p:txBody>
      </p:sp>
    </p:spTree>
    <p:extLst>
      <p:ext uri="{BB962C8B-B14F-4D97-AF65-F5344CB8AC3E}">
        <p14:creationId xmlns:p14="http://schemas.microsoft.com/office/powerpoint/2010/main" val="22219674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latin typeface="Century"/>
                <a:cs typeface="Century"/>
              </a:rPr>
              <a:t>Przy</a:t>
            </a:r>
            <a:r>
              <a:rPr lang="en-US" sz="2800" dirty="0" smtClean="0">
                <a:latin typeface="Century"/>
                <a:cs typeface="Century"/>
              </a:rPr>
              <a:t> </a:t>
            </a:r>
            <a:r>
              <a:rPr lang="en-US" sz="2800" dirty="0" err="1">
                <a:latin typeface="Century"/>
                <a:cs typeface="Century"/>
              </a:rPr>
              <a:t>W</a:t>
            </a:r>
            <a:r>
              <a:rPr lang="en-US" sz="2800" dirty="0" err="1" smtClean="0">
                <a:latin typeface="Century"/>
                <a:cs typeface="Century"/>
              </a:rPr>
              <a:t>odospadzie</a:t>
            </a:r>
            <a:r>
              <a:rPr lang="en-US" sz="2800" dirty="0" smtClean="0">
                <a:latin typeface="Century"/>
                <a:cs typeface="Century"/>
              </a:rPr>
              <a:t> </a:t>
            </a:r>
            <a:r>
              <a:rPr lang="en-US" sz="2800" dirty="0" err="1" smtClean="0">
                <a:latin typeface="Century"/>
                <a:cs typeface="Century"/>
              </a:rPr>
              <a:t>Siklawa</a:t>
            </a:r>
            <a:r>
              <a:rPr lang="en-US" sz="2800" dirty="0" smtClean="0">
                <a:latin typeface="Century"/>
                <a:cs typeface="Century"/>
              </a:rPr>
              <a:t> w </a:t>
            </a:r>
            <a:r>
              <a:rPr lang="en-US" sz="2800" dirty="0" err="1" smtClean="0">
                <a:latin typeface="Century"/>
                <a:cs typeface="Century"/>
              </a:rPr>
              <a:t>drodze</a:t>
            </a:r>
            <a:r>
              <a:rPr lang="en-US" sz="2800" dirty="0" smtClean="0">
                <a:latin typeface="Century"/>
                <a:cs typeface="Century"/>
              </a:rPr>
              <a:t> </a:t>
            </a:r>
            <a:br>
              <a:rPr lang="en-US" sz="2800" dirty="0" smtClean="0">
                <a:latin typeface="Century"/>
                <a:cs typeface="Century"/>
              </a:rPr>
            </a:br>
            <a:r>
              <a:rPr lang="en-US" sz="2800" dirty="0" smtClean="0">
                <a:latin typeface="Century"/>
                <a:cs typeface="Century"/>
              </a:rPr>
              <a:t>do </a:t>
            </a:r>
            <a:r>
              <a:rPr lang="en-US" sz="2800" dirty="0" err="1" smtClean="0">
                <a:latin typeface="Century"/>
                <a:cs typeface="Century"/>
              </a:rPr>
              <a:t>Doliny</a:t>
            </a:r>
            <a:r>
              <a:rPr lang="en-US" sz="2800" dirty="0" smtClean="0">
                <a:latin typeface="Century"/>
                <a:cs typeface="Century"/>
              </a:rPr>
              <a:t> </a:t>
            </a:r>
            <a:r>
              <a:rPr lang="en-US" sz="2800" dirty="0" err="1" smtClean="0">
                <a:latin typeface="Century"/>
                <a:cs typeface="Century"/>
              </a:rPr>
              <a:t>Pięciu</a:t>
            </a:r>
            <a:r>
              <a:rPr lang="en-US" sz="2800" dirty="0" smtClean="0">
                <a:latin typeface="Century"/>
                <a:cs typeface="Century"/>
              </a:rPr>
              <a:t> </a:t>
            </a:r>
            <a:r>
              <a:rPr lang="en-US" sz="2800" dirty="0" err="1" smtClean="0">
                <a:latin typeface="Century"/>
                <a:cs typeface="Century"/>
              </a:rPr>
              <a:t>Stawów</a:t>
            </a:r>
            <a:r>
              <a:rPr lang="en-US" sz="2800" dirty="0" smtClean="0">
                <a:latin typeface="Century"/>
                <a:cs typeface="Century"/>
              </a:rPr>
              <a:t> </a:t>
            </a:r>
            <a:r>
              <a:rPr lang="en-US" sz="2800" dirty="0" err="1" smtClean="0">
                <a:latin typeface="Century"/>
                <a:cs typeface="Century"/>
              </a:rPr>
              <a:t>Polskich</a:t>
            </a:r>
            <a:endParaRPr lang="en-US" sz="2800" dirty="0">
              <a:latin typeface="Century"/>
              <a:cs typeface="Century"/>
            </a:endParaRPr>
          </a:p>
        </p:txBody>
      </p:sp>
      <p:pic>
        <p:nvPicPr>
          <p:cNvPr id="6" name="Content Placeholder 5" descr="Screen Shot 2017-07-21 at 3.15.14 PM.png"/>
          <p:cNvPicPr>
            <a:picLocks noGrp="1" noChangeAspect="1"/>
          </p:cNvPicPr>
          <p:nvPr>
            <p:ph idx="1"/>
          </p:nvPr>
        </p:nvPicPr>
        <p:blipFill>
          <a:blip r:embed="rId2">
            <a:extLst>
              <a:ext uri="{28A0092B-C50C-407E-A947-70E740481C1C}">
                <a14:useLocalDpi xmlns:a14="http://schemas.microsoft.com/office/drawing/2010/main" val="0"/>
              </a:ext>
            </a:extLst>
          </a:blip>
          <a:srcRect l="-57636" r="-57636"/>
          <a:stretch>
            <a:fillRect/>
          </a:stretch>
        </p:blipFill>
        <p:spPr>
          <a:xfrm>
            <a:off x="2003242" y="1232647"/>
            <a:ext cx="9776718" cy="5800367"/>
          </a:xfrm>
        </p:spPr>
      </p:pic>
      <p:pic>
        <p:nvPicPr>
          <p:cNvPr id="3" name="Picture 2" descr="Screen Shot 2017-07-21 at 4.07.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7634"/>
            <a:ext cx="4333823" cy="5800366"/>
          </a:xfrm>
          <a:prstGeom prst="rect">
            <a:avLst/>
          </a:prstGeom>
        </p:spPr>
      </p:pic>
    </p:spTree>
    <p:extLst>
      <p:ext uri="{BB962C8B-B14F-4D97-AF65-F5344CB8AC3E}">
        <p14:creationId xmlns:p14="http://schemas.microsoft.com/office/powerpoint/2010/main" val="29699541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Discover &amp; Present One of the  Wonders of Nature in Poland</a:t>
            </a:r>
            <a:endParaRPr lang="en-US" sz="3200" dirty="0"/>
          </a:p>
        </p:txBody>
      </p:sp>
      <p:sp>
        <p:nvSpPr>
          <p:cNvPr id="3" name="Content Placeholder 2"/>
          <p:cNvSpPr>
            <a:spLocks noGrp="1"/>
          </p:cNvSpPr>
          <p:nvPr>
            <p:ph idx="1"/>
          </p:nvPr>
        </p:nvSpPr>
        <p:spPr/>
        <p:txBody>
          <a:bodyPr>
            <a:normAutofit fontScale="77500" lnSpcReduction="20000"/>
          </a:bodyPr>
          <a:lstStyle/>
          <a:p>
            <a:r>
              <a:rPr lang="en-US" dirty="0" err="1" smtClean="0"/>
              <a:t>Klif</a:t>
            </a:r>
            <a:r>
              <a:rPr lang="en-US" dirty="0" smtClean="0"/>
              <a:t>                     Cliff</a:t>
            </a:r>
          </a:p>
          <a:p>
            <a:r>
              <a:rPr lang="en-US" dirty="0" err="1" smtClean="0"/>
              <a:t>Wydma</a:t>
            </a:r>
            <a:r>
              <a:rPr lang="en-US" dirty="0" smtClean="0"/>
              <a:t>            Sand dune</a:t>
            </a:r>
          </a:p>
          <a:p>
            <a:r>
              <a:rPr lang="en-US" dirty="0" err="1" smtClean="0"/>
              <a:t>Rzeka</a:t>
            </a:r>
            <a:r>
              <a:rPr lang="en-US" dirty="0" smtClean="0"/>
              <a:t>                River</a:t>
            </a:r>
          </a:p>
          <a:p>
            <a:r>
              <a:rPr lang="en-US" dirty="0" err="1" smtClean="0"/>
              <a:t>Jezioro</a:t>
            </a:r>
            <a:r>
              <a:rPr lang="en-US" dirty="0" smtClean="0"/>
              <a:t>              Lake</a:t>
            </a:r>
          </a:p>
          <a:p>
            <a:r>
              <a:rPr lang="en-US" dirty="0" err="1" smtClean="0"/>
              <a:t>Wodospad</a:t>
            </a:r>
            <a:r>
              <a:rPr lang="en-US" dirty="0" smtClean="0"/>
              <a:t>       Waterfall</a:t>
            </a:r>
          </a:p>
          <a:p>
            <a:r>
              <a:rPr lang="en-US" dirty="0" err="1" smtClean="0"/>
              <a:t>Szczyt</a:t>
            </a:r>
            <a:r>
              <a:rPr lang="en-US" dirty="0" smtClean="0"/>
              <a:t>                Mountain peak</a:t>
            </a:r>
          </a:p>
          <a:p>
            <a:r>
              <a:rPr lang="en-US" dirty="0" err="1" smtClean="0"/>
              <a:t>Dolina</a:t>
            </a:r>
            <a:r>
              <a:rPr lang="en-US" dirty="0" smtClean="0"/>
              <a:t>               Valley</a:t>
            </a:r>
          </a:p>
          <a:p>
            <a:r>
              <a:rPr lang="en-US" dirty="0" smtClean="0"/>
              <a:t>Las                     Forest</a:t>
            </a:r>
          </a:p>
          <a:p>
            <a:r>
              <a:rPr lang="en-US" dirty="0" err="1" smtClean="0"/>
              <a:t>Jaskinia</a:t>
            </a:r>
            <a:r>
              <a:rPr lang="en-US" dirty="0" smtClean="0"/>
              <a:t>             Cave</a:t>
            </a:r>
          </a:p>
          <a:p>
            <a:endParaRPr lang="en-US" dirty="0"/>
          </a:p>
        </p:txBody>
      </p:sp>
    </p:spTree>
    <p:extLst>
      <p:ext uri="{BB962C8B-B14F-4D97-AF65-F5344CB8AC3E}">
        <p14:creationId xmlns:p14="http://schemas.microsoft.com/office/powerpoint/2010/main" val="23541525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7-23 at 2.23.24 PM.png"/>
          <p:cNvPicPr>
            <a:picLocks noGrp="1" noChangeAspect="1"/>
          </p:cNvPicPr>
          <p:nvPr>
            <p:ph idx="1"/>
          </p:nvPr>
        </p:nvPicPr>
        <p:blipFill>
          <a:blip r:embed="rId2">
            <a:extLst>
              <a:ext uri="{28A0092B-C50C-407E-A947-70E740481C1C}">
                <a14:useLocalDpi xmlns:a14="http://schemas.microsoft.com/office/drawing/2010/main" val="0"/>
              </a:ext>
            </a:extLst>
          </a:blip>
          <a:srcRect l="-20832" r="-20832"/>
          <a:stretch>
            <a:fillRect/>
          </a:stretch>
        </p:blipFill>
        <p:spPr>
          <a:xfrm>
            <a:off x="-961286" y="121071"/>
            <a:ext cx="11355326" cy="6736929"/>
          </a:xfrm>
        </p:spPr>
      </p:pic>
    </p:spTree>
    <p:extLst>
      <p:ext uri="{BB962C8B-B14F-4D97-AF65-F5344CB8AC3E}">
        <p14:creationId xmlns:p14="http://schemas.microsoft.com/office/powerpoint/2010/main" val="41996985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Describe Cultural Activities of the Chosen Place</a:t>
            </a:r>
            <a:endParaRPr lang="en-US" sz="3200" dirty="0"/>
          </a:p>
        </p:txBody>
      </p:sp>
      <p:sp>
        <p:nvSpPr>
          <p:cNvPr id="3" name="Content Placeholder 2"/>
          <p:cNvSpPr>
            <a:spLocks noGrp="1"/>
          </p:cNvSpPr>
          <p:nvPr>
            <p:ph idx="1"/>
          </p:nvPr>
        </p:nvSpPr>
        <p:spPr/>
        <p:txBody>
          <a:bodyPr/>
          <a:lstStyle/>
          <a:p>
            <a:r>
              <a:rPr lang="en-US" dirty="0"/>
              <a:t>M</a:t>
            </a:r>
            <a:r>
              <a:rPr lang="en-US" dirty="0" smtClean="0"/>
              <a:t>useum		</a:t>
            </a:r>
            <a:r>
              <a:rPr lang="en-US" dirty="0" err="1"/>
              <a:t>M</a:t>
            </a:r>
            <a:r>
              <a:rPr lang="en-US" dirty="0" err="1" smtClean="0"/>
              <a:t>uzeum</a:t>
            </a:r>
            <a:endParaRPr lang="en-US" dirty="0" smtClean="0"/>
          </a:p>
          <a:p>
            <a:r>
              <a:rPr lang="en-US" dirty="0" smtClean="0"/>
              <a:t>Gallery		</a:t>
            </a:r>
            <a:r>
              <a:rPr lang="en-US" dirty="0" err="1" smtClean="0"/>
              <a:t>Galeria</a:t>
            </a:r>
            <a:endParaRPr lang="en-US" dirty="0" smtClean="0"/>
          </a:p>
          <a:p>
            <a:r>
              <a:rPr lang="en-US" dirty="0" smtClean="0"/>
              <a:t>Theater		</a:t>
            </a:r>
            <a:r>
              <a:rPr lang="en-US" dirty="0" err="1" smtClean="0"/>
              <a:t>Teatr</a:t>
            </a:r>
            <a:endParaRPr lang="en-US" dirty="0" smtClean="0"/>
          </a:p>
          <a:p>
            <a:r>
              <a:rPr lang="en-US" dirty="0" smtClean="0"/>
              <a:t>Festival		</a:t>
            </a:r>
            <a:r>
              <a:rPr lang="en-US" dirty="0" err="1" smtClean="0"/>
              <a:t>Festiwal</a:t>
            </a:r>
            <a:endParaRPr lang="en-US" dirty="0" smtClean="0"/>
          </a:p>
          <a:p>
            <a:r>
              <a:rPr lang="en-US" dirty="0" err="1" smtClean="0"/>
              <a:t>Cinéma</a:t>
            </a:r>
            <a:r>
              <a:rPr lang="en-US" dirty="0" smtClean="0"/>
              <a:t>		Kino</a:t>
            </a:r>
          </a:p>
          <a:p>
            <a:r>
              <a:rPr lang="en-US" dirty="0" smtClean="0"/>
              <a:t>Concert		</a:t>
            </a:r>
            <a:r>
              <a:rPr lang="en-US" dirty="0" err="1" smtClean="0"/>
              <a:t>Koncert</a:t>
            </a:r>
            <a:endParaRPr lang="en-US" dirty="0" smtClean="0"/>
          </a:p>
        </p:txBody>
      </p:sp>
    </p:spTree>
    <p:extLst>
      <p:ext uri="{BB962C8B-B14F-4D97-AF65-F5344CB8AC3E}">
        <p14:creationId xmlns:p14="http://schemas.microsoft.com/office/powerpoint/2010/main" val="21127313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7-07-21 at 2.51.31 PM.png"/>
          <p:cNvPicPr>
            <a:picLocks noGrp="1" noChangeAspect="1"/>
          </p:cNvPicPr>
          <p:nvPr>
            <p:ph idx="1"/>
          </p:nvPr>
        </p:nvPicPr>
        <p:blipFill>
          <a:blip r:embed="rId2">
            <a:extLst>
              <a:ext uri="{28A0092B-C50C-407E-A947-70E740481C1C}">
                <a14:useLocalDpi xmlns:a14="http://schemas.microsoft.com/office/drawing/2010/main" val="0"/>
              </a:ext>
            </a:extLst>
          </a:blip>
          <a:srcRect l="-64910" r="-64910"/>
          <a:stretch>
            <a:fillRect/>
          </a:stretch>
        </p:blipFill>
        <p:spPr>
          <a:xfrm>
            <a:off x="-1137070" y="89647"/>
            <a:ext cx="11407053" cy="6768353"/>
          </a:xfrm>
        </p:spPr>
      </p:pic>
    </p:spTree>
    <p:extLst>
      <p:ext uri="{BB962C8B-B14F-4D97-AF65-F5344CB8AC3E}">
        <p14:creationId xmlns:p14="http://schemas.microsoft.com/office/powerpoint/2010/main" val="295905091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7-07-21 at 2.07.45 PM.png"/>
          <p:cNvPicPr>
            <a:picLocks noGrp="1" noChangeAspect="1"/>
          </p:cNvPicPr>
          <p:nvPr>
            <p:ph idx="1"/>
          </p:nvPr>
        </p:nvPicPr>
        <p:blipFill>
          <a:blip r:embed="rId2">
            <a:extLst>
              <a:ext uri="{28A0092B-C50C-407E-A947-70E740481C1C}">
                <a14:useLocalDpi xmlns:a14="http://schemas.microsoft.com/office/drawing/2010/main" val="0"/>
              </a:ext>
            </a:extLst>
          </a:blip>
          <a:srcRect l="-63275" r="-63275"/>
          <a:stretch>
            <a:fillRect/>
          </a:stretch>
        </p:blipFill>
        <p:spPr>
          <a:xfrm>
            <a:off x="-1589810" y="89647"/>
            <a:ext cx="11558856" cy="6858747"/>
          </a:xfrm>
        </p:spPr>
      </p:pic>
    </p:spTree>
    <p:extLst>
      <p:ext uri="{BB962C8B-B14F-4D97-AF65-F5344CB8AC3E}">
        <p14:creationId xmlns:p14="http://schemas.microsoft.com/office/powerpoint/2010/main" val="359754187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Verbs of Motions +Preposition + Case</a:t>
            </a:r>
            <a:endParaRPr lang="en-US" sz="2400" dirty="0"/>
          </a:p>
        </p:txBody>
      </p:sp>
      <p:sp>
        <p:nvSpPr>
          <p:cNvPr id="3" name="Content Placeholder 2"/>
          <p:cNvSpPr>
            <a:spLocks noGrp="1"/>
          </p:cNvSpPr>
          <p:nvPr>
            <p:ph idx="1"/>
          </p:nvPr>
        </p:nvSpPr>
        <p:spPr/>
        <p:txBody>
          <a:bodyPr>
            <a:normAutofit/>
          </a:bodyPr>
          <a:lstStyle/>
          <a:p>
            <a:pPr marL="0" indent="0">
              <a:buNone/>
            </a:pPr>
            <a:endParaRPr lang="en-US" sz="2000" dirty="0">
              <a:effectLst/>
              <a:latin typeface="Times New Roman"/>
              <a:cs typeface="Times New Roman"/>
            </a:endParaRPr>
          </a:p>
          <a:p>
            <a:r>
              <a:rPr lang="en-US" dirty="0" smtClean="0">
                <a:effectLst/>
                <a:latin typeface="Times New Roman"/>
                <a:cs typeface="Times New Roman"/>
              </a:rPr>
              <a:t>DOKĄD</a:t>
            </a:r>
            <a:r>
              <a:rPr lang="en-US" dirty="0">
                <a:effectLst/>
                <a:latin typeface="Times New Roman"/>
                <a:cs typeface="Times New Roman"/>
              </a:rPr>
              <a:t>?	     </a:t>
            </a:r>
            <a:r>
              <a:rPr lang="pl-PL" dirty="0" smtClean="0">
                <a:effectLst/>
                <a:latin typeface="Times New Roman"/>
                <a:cs typeface="Times New Roman"/>
              </a:rPr>
              <a:t>W </a:t>
            </a:r>
            <a:r>
              <a:rPr lang="pl-PL" dirty="0">
                <a:effectLst/>
                <a:latin typeface="Times New Roman"/>
                <a:cs typeface="Times New Roman"/>
              </a:rPr>
              <a:t>+ ACCUSATIVE/BIERNIK       		 </a:t>
            </a:r>
            <a:r>
              <a:rPr lang="pl-PL" dirty="0" smtClean="0">
                <a:effectLst/>
                <a:latin typeface="Times New Roman"/>
                <a:cs typeface="Times New Roman"/>
              </a:rPr>
              <a:t>            (</a:t>
            </a:r>
            <a:r>
              <a:rPr lang="pl-PL" dirty="0">
                <a:effectLst/>
                <a:latin typeface="Times New Roman"/>
                <a:cs typeface="Times New Roman"/>
              </a:rPr>
              <a:t>MOUNTAINS)</a:t>
            </a:r>
            <a:endParaRPr lang="en-US" dirty="0">
              <a:effectLst/>
              <a:latin typeface="Times New Roman"/>
              <a:cs typeface="Times New Roman"/>
            </a:endParaRPr>
          </a:p>
          <a:p>
            <a:r>
              <a:rPr lang="pl-PL" sz="2000" dirty="0">
                <a:effectLst/>
                <a:latin typeface="Times New Roman"/>
                <a:cs typeface="Times New Roman"/>
              </a:rPr>
              <a:t>Idę		      </a:t>
            </a:r>
            <a:r>
              <a:rPr lang="pl-PL" sz="2000" dirty="0" smtClean="0">
                <a:effectLst/>
                <a:latin typeface="Times New Roman"/>
                <a:cs typeface="Times New Roman"/>
              </a:rPr>
              <a:t>w </a:t>
            </a:r>
            <a:r>
              <a:rPr lang="pl-PL" sz="2000" dirty="0">
                <a:effectLst/>
                <a:latin typeface="Times New Roman"/>
                <a:cs typeface="Times New Roman"/>
              </a:rPr>
              <a:t>góry, w Tatry, w Bieszczady, w Sudety			</a:t>
            </a:r>
            <a:endParaRPr lang="en-US" sz="2000" dirty="0">
              <a:effectLst/>
              <a:latin typeface="Times New Roman"/>
              <a:cs typeface="Times New Roman"/>
            </a:endParaRPr>
          </a:p>
          <a:p>
            <a:r>
              <a:rPr lang="pl-PL" sz="2000" dirty="0">
                <a:effectLst/>
                <a:latin typeface="Times New Roman"/>
                <a:cs typeface="Times New Roman"/>
              </a:rPr>
              <a:t>Jadę		       </a:t>
            </a:r>
            <a:r>
              <a:rPr lang="pl-PL" sz="2000" dirty="0" smtClean="0">
                <a:effectLst/>
                <a:latin typeface="Times New Roman"/>
                <a:cs typeface="Times New Roman"/>
              </a:rPr>
              <a:t>w </a:t>
            </a:r>
            <a:r>
              <a:rPr lang="pl-PL" sz="2000" dirty="0">
                <a:effectLst/>
                <a:latin typeface="Times New Roman"/>
                <a:cs typeface="Times New Roman"/>
              </a:rPr>
              <a:t>Tatry, </a:t>
            </a:r>
            <a:r>
              <a:rPr lang="pl-PL" sz="2000" dirty="0" smtClean="0">
                <a:effectLst/>
                <a:latin typeface="Times New Roman"/>
                <a:cs typeface="Times New Roman"/>
              </a:rPr>
              <a:t> w Pieniny ,w </a:t>
            </a:r>
            <a:r>
              <a:rPr lang="pl-PL" sz="2000" dirty="0">
                <a:effectLst/>
                <a:latin typeface="Times New Roman"/>
                <a:cs typeface="Times New Roman"/>
              </a:rPr>
              <a:t>Karkonosze, w Beskidy</a:t>
            </a:r>
            <a:endParaRPr lang="en-US" sz="2000" dirty="0">
              <a:effectLst/>
              <a:latin typeface="Times New Roman"/>
              <a:cs typeface="Times New Roman"/>
            </a:endParaRPr>
          </a:p>
          <a:p>
            <a:r>
              <a:rPr lang="pl-PL" sz="2000" dirty="0" smtClean="0">
                <a:effectLst/>
                <a:latin typeface="Times New Roman"/>
                <a:cs typeface="Times New Roman"/>
              </a:rPr>
              <a:t>Lecę                     w góry</a:t>
            </a:r>
            <a:endParaRPr lang="en-US" sz="2000" dirty="0">
              <a:effectLst/>
              <a:latin typeface="Times New Roman"/>
              <a:cs typeface="Times New Roman"/>
            </a:endParaRPr>
          </a:p>
          <a:p>
            <a:endParaRPr lang="en-US" sz="2000" dirty="0"/>
          </a:p>
          <a:p>
            <a:pPr marL="0" indent="0">
              <a:buNone/>
            </a:pPr>
            <a:endParaRPr lang="en-US" sz="2000" dirty="0"/>
          </a:p>
          <a:p>
            <a:endParaRPr lang="en-US" sz="2000" dirty="0"/>
          </a:p>
        </p:txBody>
      </p:sp>
    </p:spTree>
    <p:extLst>
      <p:ext uri="{BB962C8B-B14F-4D97-AF65-F5344CB8AC3E}">
        <p14:creationId xmlns:p14="http://schemas.microsoft.com/office/powerpoint/2010/main" val="32771095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0" dirty="0" smtClean="0"/>
              <a:t>Abstract:</a:t>
            </a:r>
            <a:endParaRPr lang="en-US" sz="3200" b="0" dirty="0"/>
          </a:p>
        </p:txBody>
      </p:sp>
      <p:sp>
        <p:nvSpPr>
          <p:cNvPr id="3" name="Content Placeholder 2"/>
          <p:cNvSpPr>
            <a:spLocks noGrp="1"/>
          </p:cNvSpPr>
          <p:nvPr>
            <p:ph idx="1"/>
          </p:nvPr>
        </p:nvSpPr>
        <p:spPr/>
        <p:txBody>
          <a:bodyPr>
            <a:normAutofit fontScale="77500" lnSpcReduction="20000"/>
          </a:bodyPr>
          <a:lstStyle/>
          <a:p>
            <a:pPr algn="just"/>
            <a:r>
              <a:rPr lang="en-US" dirty="0">
                <a:effectLst/>
              </a:rPr>
              <a:t>Poland has many captivating places, such as 23 national parks with striking forests, lakes, rivers, caves, mountains notable for their rock formations, ravines, and gorges that students may wish to explore for hiking, cycling, canoeing, as well as educational purpose to discover local color, food, music, fauna and flora. </a:t>
            </a:r>
            <a:endParaRPr lang="en-US" dirty="0" smtClean="0">
              <a:effectLst/>
            </a:endParaRPr>
          </a:p>
          <a:p>
            <a:pPr algn="just"/>
            <a:r>
              <a:rPr lang="en-US" dirty="0" smtClean="0">
                <a:effectLst/>
              </a:rPr>
              <a:t>These </a:t>
            </a:r>
            <a:r>
              <a:rPr lang="en-US" dirty="0">
                <a:effectLst/>
              </a:rPr>
              <a:t>nature treasures of Poland are introduced to students in a Polish language class while they study locative case, determinate and indeterminate verbs of motions + cases, imperfective and perfective aspects. </a:t>
            </a:r>
            <a:endParaRPr lang="en-US" dirty="0" smtClean="0">
              <a:effectLst/>
            </a:endParaRPr>
          </a:p>
          <a:p>
            <a:pPr algn="just"/>
            <a:r>
              <a:rPr lang="en-US" dirty="0" smtClean="0">
                <a:effectLst/>
              </a:rPr>
              <a:t>Moreover</a:t>
            </a:r>
            <a:r>
              <a:rPr lang="en-US" dirty="0">
                <a:effectLst/>
              </a:rPr>
              <a:t>, students work on a longer project devoted to their favorite or chosen place in Poland giving a brief class presentation in Polish, thus practicing actively their research, writing, listening, and speaking skills. </a:t>
            </a:r>
            <a:endParaRPr lang="en-US" dirty="0"/>
          </a:p>
          <a:p>
            <a:endParaRPr lang="en-US" dirty="0"/>
          </a:p>
        </p:txBody>
      </p:sp>
    </p:spTree>
    <p:extLst>
      <p:ext uri="{BB962C8B-B14F-4D97-AF65-F5344CB8AC3E}">
        <p14:creationId xmlns:p14="http://schemas.microsoft.com/office/powerpoint/2010/main" val="401741499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Century"/>
                <a:cs typeface="Century"/>
              </a:rPr>
              <a:t>Nad</a:t>
            </a:r>
            <a:r>
              <a:rPr lang="en-US" dirty="0" smtClean="0">
                <a:latin typeface="Century"/>
                <a:cs typeface="Century"/>
              </a:rPr>
              <a:t> </a:t>
            </a:r>
            <a:r>
              <a:rPr lang="en-US" dirty="0" err="1" smtClean="0">
                <a:latin typeface="Century"/>
                <a:cs typeface="Century"/>
              </a:rPr>
              <a:t>Morskim</a:t>
            </a:r>
            <a:r>
              <a:rPr lang="en-US" dirty="0" smtClean="0">
                <a:latin typeface="Century"/>
                <a:cs typeface="Century"/>
              </a:rPr>
              <a:t> </a:t>
            </a:r>
            <a:r>
              <a:rPr lang="en-US" dirty="0" err="1" smtClean="0">
                <a:latin typeface="Century"/>
                <a:cs typeface="Century"/>
              </a:rPr>
              <a:t>Okiem</a:t>
            </a:r>
            <a:endParaRPr lang="en-US" dirty="0">
              <a:latin typeface="Century"/>
              <a:cs typeface="Century"/>
            </a:endParaRPr>
          </a:p>
        </p:txBody>
      </p:sp>
      <p:pic>
        <p:nvPicPr>
          <p:cNvPr id="4" name="Content Placeholder 3" descr="Screen Shot 2017-07-21 at 2.37.46 PM.png"/>
          <p:cNvPicPr>
            <a:picLocks noGrp="1" noChangeAspect="1"/>
          </p:cNvPicPr>
          <p:nvPr>
            <p:ph idx="1"/>
          </p:nvPr>
        </p:nvPicPr>
        <p:blipFill>
          <a:blip r:embed="rId2">
            <a:extLst>
              <a:ext uri="{28A0092B-C50C-407E-A947-70E740481C1C}">
                <a14:useLocalDpi xmlns:a14="http://schemas.microsoft.com/office/drawing/2010/main" val="0"/>
              </a:ext>
            </a:extLst>
          </a:blip>
          <a:srcRect l="-61474" r="-61474"/>
          <a:stretch>
            <a:fillRect/>
          </a:stretch>
        </p:blipFill>
        <p:spPr>
          <a:xfrm>
            <a:off x="-2670599" y="1101762"/>
            <a:ext cx="9702337" cy="5756238"/>
          </a:xfrm>
        </p:spPr>
      </p:pic>
      <p:pic>
        <p:nvPicPr>
          <p:cNvPr id="3" name="Picture 2" descr="Screen Shot 2017-07-21 at 3.05.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229" y="925178"/>
            <a:ext cx="4437771" cy="5994374"/>
          </a:xfrm>
          <a:prstGeom prst="rect">
            <a:avLst/>
          </a:prstGeom>
        </p:spPr>
      </p:pic>
    </p:spTree>
    <p:extLst>
      <p:ext uri="{BB962C8B-B14F-4D97-AF65-F5344CB8AC3E}">
        <p14:creationId xmlns:p14="http://schemas.microsoft.com/office/powerpoint/2010/main" val="15139154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Verbs of Motions +Preposition + </a:t>
            </a:r>
            <a:r>
              <a:rPr lang="en-US" sz="2400" dirty="0" smtClean="0"/>
              <a:t>Case</a:t>
            </a:r>
            <a:endParaRPr lang="en-US" sz="2400" dirty="0"/>
          </a:p>
        </p:txBody>
      </p:sp>
      <p:sp>
        <p:nvSpPr>
          <p:cNvPr id="3" name="Content Placeholder 2"/>
          <p:cNvSpPr>
            <a:spLocks noGrp="1"/>
          </p:cNvSpPr>
          <p:nvPr>
            <p:ph idx="1"/>
          </p:nvPr>
        </p:nvSpPr>
        <p:spPr/>
        <p:txBody>
          <a:bodyPr>
            <a:normAutofit fontScale="92500" lnSpcReduction="10000"/>
          </a:bodyPr>
          <a:lstStyle/>
          <a:p>
            <a:r>
              <a:rPr lang="pl-PL" dirty="0">
                <a:effectLst/>
              </a:rPr>
              <a:t>DOKĄD?	        NAD + ACCUSATIVE/BIERNIK    			</a:t>
            </a:r>
            <a:r>
              <a:rPr lang="pl-PL" dirty="0" smtClean="0">
                <a:effectLst/>
              </a:rPr>
              <a:t>          (</a:t>
            </a:r>
            <a:r>
              <a:rPr lang="pl-PL" dirty="0">
                <a:effectLst/>
              </a:rPr>
              <a:t>WATER)</a:t>
            </a:r>
            <a:endParaRPr lang="en-US" dirty="0">
              <a:effectLst/>
            </a:endParaRPr>
          </a:p>
          <a:p>
            <a:r>
              <a:rPr lang="pl-PL" dirty="0">
                <a:effectLst/>
              </a:rPr>
              <a:t>Idę		      </a:t>
            </a:r>
            <a:r>
              <a:rPr lang="pl-PL" dirty="0" smtClean="0">
                <a:effectLst/>
              </a:rPr>
              <a:t>nad </a:t>
            </a:r>
            <a:r>
              <a:rPr lang="pl-PL" dirty="0">
                <a:effectLst/>
              </a:rPr>
              <a:t>jezioro, nad staw, nad rzekę</a:t>
            </a:r>
            <a:endParaRPr lang="en-US" dirty="0">
              <a:effectLst/>
            </a:endParaRPr>
          </a:p>
          <a:p>
            <a:r>
              <a:rPr lang="pl-PL" dirty="0" smtClean="0">
                <a:effectLst/>
              </a:rPr>
              <a:t>Jadę</a:t>
            </a:r>
            <a:r>
              <a:rPr lang="pl-PL" dirty="0">
                <a:effectLst/>
              </a:rPr>
              <a:t> </a:t>
            </a:r>
            <a:r>
              <a:rPr lang="pl-PL" dirty="0" smtClean="0">
                <a:effectLst/>
              </a:rPr>
              <a:t>               nad </a:t>
            </a:r>
            <a:r>
              <a:rPr lang="pl-PL" dirty="0">
                <a:effectLst/>
              </a:rPr>
              <a:t>jezioro, nad morze, </a:t>
            </a:r>
            <a:r>
              <a:rPr lang="pl-PL" dirty="0" smtClean="0">
                <a:effectLst/>
              </a:rPr>
              <a:t>nad rzekę  </a:t>
            </a:r>
          </a:p>
          <a:p>
            <a:pPr marL="0" indent="0">
              <a:buNone/>
            </a:pPr>
            <a:r>
              <a:rPr lang="pl-PL" dirty="0" smtClean="0">
                <a:effectLst/>
              </a:rPr>
              <a:t>                             </a:t>
            </a:r>
            <a:r>
              <a:rPr lang="pl-PL" dirty="0" smtClean="0">
                <a:effectLst/>
              </a:rPr>
              <a:t> </a:t>
            </a:r>
            <a:r>
              <a:rPr lang="pl-PL" dirty="0" smtClean="0">
                <a:effectLst/>
              </a:rPr>
              <a:t>nad </a:t>
            </a:r>
            <a:r>
              <a:rPr lang="pl-PL" dirty="0">
                <a:effectLst/>
              </a:rPr>
              <a:t>Wisłę, nad Odrę</a:t>
            </a:r>
            <a:endParaRPr lang="en-US" dirty="0">
              <a:effectLst/>
            </a:endParaRPr>
          </a:p>
          <a:p>
            <a:r>
              <a:rPr lang="pl-PL" dirty="0">
                <a:effectLst/>
              </a:rPr>
              <a:t>Lecę	 </a:t>
            </a:r>
            <a:r>
              <a:rPr lang="pl-PL" dirty="0" smtClean="0">
                <a:effectLst/>
              </a:rPr>
              <a:t>    </a:t>
            </a:r>
            <a:r>
              <a:rPr lang="pl-PL" dirty="0" smtClean="0">
                <a:effectLst/>
              </a:rPr>
              <a:t> </a:t>
            </a:r>
            <a:r>
              <a:rPr lang="pl-PL" dirty="0" smtClean="0">
                <a:effectLst/>
              </a:rPr>
              <a:t>nad </a:t>
            </a:r>
            <a:r>
              <a:rPr lang="pl-PL" dirty="0">
                <a:effectLst/>
              </a:rPr>
              <a:t>Morze Bałtyckie, nad </a:t>
            </a:r>
            <a:r>
              <a:rPr lang="pl-PL" dirty="0" smtClean="0">
                <a:effectLst/>
              </a:rPr>
              <a:t>Bałtyk </a:t>
            </a:r>
            <a:endParaRPr lang="en-US" dirty="0">
              <a:effectLst/>
            </a:endParaRPr>
          </a:p>
          <a:p>
            <a:pPr marL="0" indent="0">
              <a:buNone/>
            </a:pPr>
            <a:r>
              <a:rPr lang="pl-PL" dirty="0">
                <a:effectLst/>
              </a:rPr>
              <a:t>  </a:t>
            </a:r>
            <a:endParaRPr lang="en-US" dirty="0">
              <a:effectLst/>
            </a:endParaRPr>
          </a:p>
          <a:p>
            <a:pPr marL="0" indent="0">
              <a:buNone/>
            </a:pPr>
            <a:r>
              <a:rPr lang="pl-PL" dirty="0">
                <a:effectLst/>
              </a:rPr>
              <a:t> </a:t>
            </a:r>
            <a:endParaRPr lang="en-US" dirty="0">
              <a:effectLst/>
            </a:endParaRPr>
          </a:p>
          <a:p>
            <a:endParaRPr lang="en-US" dirty="0"/>
          </a:p>
        </p:txBody>
      </p:sp>
    </p:spTree>
    <p:extLst>
      <p:ext uri="{BB962C8B-B14F-4D97-AF65-F5344CB8AC3E}">
        <p14:creationId xmlns:p14="http://schemas.microsoft.com/office/powerpoint/2010/main" val="303004655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7-21 at 2.38.29 PM.png"/>
          <p:cNvPicPr>
            <a:picLocks noGrp="1" noChangeAspect="1"/>
          </p:cNvPicPr>
          <p:nvPr>
            <p:ph idx="1"/>
          </p:nvPr>
        </p:nvPicPr>
        <p:blipFill>
          <a:blip r:embed="rId2">
            <a:extLst>
              <a:ext uri="{28A0092B-C50C-407E-A947-70E740481C1C}">
                <a14:useLocalDpi xmlns:a14="http://schemas.microsoft.com/office/drawing/2010/main" val="0"/>
              </a:ext>
            </a:extLst>
          </a:blip>
          <a:srcRect l="-8148" r="-8148"/>
          <a:stretch>
            <a:fillRect/>
          </a:stretch>
        </p:blipFill>
        <p:spPr>
          <a:xfrm>
            <a:off x="560266" y="1932596"/>
            <a:ext cx="8301937" cy="4925403"/>
          </a:xfrm>
        </p:spPr>
      </p:pic>
      <p:sp>
        <p:nvSpPr>
          <p:cNvPr id="3" name="Title 2"/>
          <p:cNvSpPr>
            <a:spLocks noGrp="1"/>
          </p:cNvSpPr>
          <p:nvPr>
            <p:ph type="title"/>
          </p:nvPr>
        </p:nvSpPr>
        <p:spPr>
          <a:xfrm>
            <a:off x="779462" y="89646"/>
            <a:ext cx="7867301" cy="1842949"/>
          </a:xfrm>
        </p:spPr>
        <p:txBody>
          <a:bodyPr/>
          <a:lstStyle/>
          <a:p>
            <a:r>
              <a:rPr lang="en-US" sz="1800" b="0" i="1" dirty="0" err="1">
                <a:effectLst/>
                <a:latin typeface="Century"/>
                <a:cs typeface="Century"/>
              </a:rPr>
              <a:t>Ciemnosmreczyński</a:t>
            </a:r>
            <a:r>
              <a:rPr lang="en-US" sz="1800" b="0" i="1" dirty="0">
                <a:effectLst/>
                <a:latin typeface="Century"/>
                <a:cs typeface="Century"/>
              </a:rPr>
              <a:t> </a:t>
            </a:r>
            <a:r>
              <a:rPr lang="en-US" sz="1800" b="0" i="1" dirty="0" err="1">
                <a:effectLst/>
                <a:latin typeface="Century"/>
                <a:cs typeface="Century"/>
              </a:rPr>
              <a:t>staw</a:t>
            </a:r>
            <a:r>
              <a:rPr lang="en-US" sz="1800" b="0" dirty="0">
                <a:effectLst/>
                <a:latin typeface="Century"/>
                <a:cs typeface="Century"/>
              </a:rPr>
              <a:t/>
            </a:r>
            <a:br>
              <a:rPr lang="en-US" sz="1800" b="0" dirty="0">
                <a:effectLst/>
                <a:latin typeface="Century"/>
                <a:cs typeface="Century"/>
              </a:rPr>
            </a:br>
            <a:r>
              <a:rPr lang="en-US" sz="1800" b="0" dirty="0">
                <a:effectLst/>
                <a:latin typeface="Century"/>
                <a:cs typeface="Century"/>
              </a:rPr>
              <a:t> </a:t>
            </a:r>
            <a:br>
              <a:rPr lang="en-US" sz="1800" b="0" dirty="0">
                <a:effectLst/>
                <a:latin typeface="Century"/>
                <a:cs typeface="Century"/>
              </a:rPr>
            </a:br>
            <a:r>
              <a:rPr lang="en-US" sz="1800" b="0" dirty="0">
                <a:effectLst/>
                <a:latin typeface="Century"/>
                <a:cs typeface="Century"/>
              </a:rPr>
              <a:t>W </a:t>
            </a:r>
            <a:r>
              <a:rPr lang="en-US" sz="1800" b="0" dirty="0" err="1">
                <a:effectLst/>
                <a:latin typeface="Century"/>
                <a:cs typeface="Century"/>
              </a:rPr>
              <a:t>kotlinie</a:t>
            </a:r>
            <a:r>
              <a:rPr lang="en-US" sz="1800" b="0" dirty="0">
                <a:effectLst/>
                <a:latin typeface="Century"/>
                <a:cs typeface="Century"/>
              </a:rPr>
              <a:t>, </a:t>
            </a:r>
            <a:r>
              <a:rPr lang="en-US" sz="1800" b="0" dirty="0" err="1">
                <a:effectLst/>
                <a:latin typeface="Century"/>
                <a:cs typeface="Century"/>
              </a:rPr>
              <a:t>wśród</a:t>
            </a:r>
            <a:r>
              <a:rPr lang="en-US" sz="1800" b="0" dirty="0">
                <a:effectLst/>
                <a:latin typeface="Century"/>
                <a:cs typeface="Century"/>
              </a:rPr>
              <a:t> </a:t>
            </a:r>
            <a:r>
              <a:rPr lang="en-US" sz="1800" b="0" dirty="0" err="1">
                <a:effectLst/>
                <a:latin typeface="Century"/>
                <a:cs typeface="Century"/>
              </a:rPr>
              <a:t>kamieni</a:t>
            </a:r>
            <a:r>
              <a:rPr lang="en-US" sz="1800" b="0" dirty="0">
                <a:effectLst/>
                <a:latin typeface="Century"/>
                <a:cs typeface="Century"/>
              </a:rPr>
              <a:t/>
            </a:r>
            <a:br>
              <a:rPr lang="en-US" sz="1800" b="0" dirty="0">
                <a:effectLst/>
                <a:latin typeface="Century"/>
                <a:cs typeface="Century"/>
              </a:rPr>
            </a:br>
            <a:r>
              <a:rPr lang="en-US" sz="1800" b="0" dirty="0" err="1">
                <a:effectLst/>
                <a:latin typeface="Century"/>
                <a:cs typeface="Century"/>
              </a:rPr>
              <a:t>i</a:t>
            </a:r>
            <a:r>
              <a:rPr lang="en-US" sz="1800" b="0" dirty="0">
                <a:effectLst/>
                <a:latin typeface="Century"/>
                <a:cs typeface="Century"/>
              </a:rPr>
              <a:t> </a:t>
            </a:r>
            <a:r>
              <a:rPr lang="en-US" sz="1800" b="0" dirty="0" err="1">
                <a:effectLst/>
                <a:latin typeface="Century"/>
                <a:cs typeface="Century"/>
              </a:rPr>
              <a:t>pordzewiałych</a:t>
            </a:r>
            <a:r>
              <a:rPr lang="en-US" sz="1800" b="0" dirty="0">
                <a:effectLst/>
                <a:latin typeface="Century"/>
                <a:cs typeface="Century"/>
              </a:rPr>
              <a:t> </a:t>
            </a:r>
            <a:r>
              <a:rPr lang="en-US" sz="1800" b="0" dirty="0" err="1">
                <a:effectLst/>
                <a:latin typeface="Century"/>
                <a:cs typeface="Century"/>
              </a:rPr>
              <a:t>traw</a:t>
            </a:r>
            <a:r>
              <a:rPr lang="en-US" sz="1800" b="0" dirty="0">
                <a:effectLst/>
                <a:latin typeface="Century"/>
                <a:cs typeface="Century"/>
              </a:rPr>
              <a:t>,</a:t>
            </a:r>
            <a:br>
              <a:rPr lang="en-US" sz="1800" b="0" dirty="0">
                <a:effectLst/>
                <a:latin typeface="Century"/>
                <a:cs typeface="Century"/>
              </a:rPr>
            </a:br>
            <a:r>
              <a:rPr lang="en-US" sz="1800" b="0" dirty="0">
                <a:effectLst/>
                <a:latin typeface="Century"/>
                <a:cs typeface="Century"/>
              </a:rPr>
              <a:t>w </a:t>
            </a:r>
            <a:r>
              <a:rPr lang="en-US" sz="1800" b="0" dirty="0" err="1">
                <a:effectLst/>
                <a:latin typeface="Century"/>
                <a:cs typeface="Century"/>
              </a:rPr>
              <a:t>posępny</a:t>
            </a:r>
            <a:r>
              <a:rPr lang="en-US" sz="1800" b="0" dirty="0">
                <a:effectLst/>
                <a:latin typeface="Century"/>
                <a:cs typeface="Century"/>
              </a:rPr>
              <a:t> </a:t>
            </a:r>
            <a:r>
              <a:rPr lang="en-US" sz="1800" b="0" dirty="0" err="1">
                <a:effectLst/>
                <a:latin typeface="Century"/>
                <a:cs typeface="Century"/>
              </a:rPr>
              <a:t>blask</a:t>
            </a:r>
            <a:r>
              <a:rPr lang="en-US" sz="1800" b="0" dirty="0">
                <a:effectLst/>
                <a:latin typeface="Century"/>
                <a:cs typeface="Century"/>
              </a:rPr>
              <a:t> </a:t>
            </a:r>
            <a:r>
              <a:rPr lang="en-US" sz="1800" b="0" dirty="0" err="1">
                <a:effectLst/>
                <a:latin typeface="Century"/>
                <a:cs typeface="Century"/>
              </a:rPr>
              <a:t>się</a:t>
            </a:r>
            <a:r>
              <a:rPr lang="en-US" sz="1800" b="0" dirty="0">
                <a:effectLst/>
                <a:latin typeface="Century"/>
                <a:cs typeface="Century"/>
              </a:rPr>
              <a:t> </a:t>
            </a:r>
            <a:r>
              <a:rPr lang="en-US" sz="1800" b="0" dirty="0" err="1">
                <a:effectLst/>
                <a:latin typeface="Century"/>
                <a:cs typeface="Century"/>
              </a:rPr>
              <a:t>mieni</a:t>
            </a:r>
            <a:r>
              <a:rPr lang="en-US" sz="1800" b="0" dirty="0">
                <a:effectLst/>
                <a:latin typeface="Century"/>
                <a:cs typeface="Century"/>
              </a:rPr>
              <a:t/>
            </a:r>
            <a:br>
              <a:rPr lang="en-US" sz="1800" b="0" dirty="0">
                <a:effectLst/>
                <a:latin typeface="Century"/>
                <a:cs typeface="Century"/>
              </a:rPr>
            </a:br>
            <a:r>
              <a:rPr lang="en-US" sz="1800" b="0" dirty="0" err="1">
                <a:effectLst/>
                <a:latin typeface="Century"/>
                <a:cs typeface="Century"/>
              </a:rPr>
              <a:t>ciemny</a:t>
            </a:r>
            <a:r>
              <a:rPr lang="en-US" sz="1800" b="0" dirty="0">
                <a:effectLst/>
                <a:latin typeface="Century"/>
                <a:cs typeface="Century"/>
              </a:rPr>
              <a:t> </a:t>
            </a:r>
            <a:r>
              <a:rPr lang="en-US" sz="1800" b="0" dirty="0" err="1">
                <a:effectLst/>
                <a:latin typeface="Century"/>
                <a:cs typeface="Century"/>
              </a:rPr>
              <a:t>i</a:t>
            </a:r>
            <a:r>
              <a:rPr lang="en-US" sz="1800" b="0" dirty="0">
                <a:effectLst/>
                <a:latin typeface="Century"/>
                <a:cs typeface="Century"/>
              </a:rPr>
              <a:t> </a:t>
            </a:r>
            <a:r>
              <a:rPr lang="en-US" sz="1800" b="0" dirty="0" err="1">
                <a:effectLst/>
                <a:latin typeface="Century"/>
                <a:cs typeface="Century"/>
              </a:rPr>
              <a:t>cichy</a:t>
            </a:r>
            <a:r>
              <a:rPr lang="en-US" sz="1800" b="0" dirty="0">
                <a:effectLst/>
                <a:latin typeface="Century"/>
                <a:cs typeface="Century"/>
              </a:rPr>
              <a:t> </a:t>
            </a:r>
            <a:r>
              <a:rPr lang="en-US" sz="1800" b="0" dirty="0" err="1">
                <a:effectLst/>
                <a:latin typeface="Century"/>
                <a:cs typeface="Century"/>
              </a:rPr>
              <a:t>staw</a:t>
            </a:r>
            <a:r>
              <a:rPr lang="en-US" sz="1800" b="0" dirty="0">
                <a:effectLst/>
                <a:latin typeface="Century"/>
                <a:cs typeface="Century"/>
              </a:rPr>
              <a:t>.</a:t>
            </a:r>
            <a:br>
              <a:rPr lang="en-US" sz="1800" b="0" dirty="0">
                <a:effectLst/>
                <a:latin typeface="Century"/>
                <a:cs typeface="Century"/>
              </a:rPr>
            </a:br>
            <a:r>
              <a:rPr lang="en-US" sz="1800" b="0" dirty="0" smtClean="0">
                <a:effectLst/>
                <a:latin typeface="Century"/>
                <a:cs typeface="Century"/>
              </a:rPr>
              <a:t>                                                               </a:t>
            </a:r>
            <a:r>
              <a:rPr lang="en-US" sz="1800" b="0" dirty="0" err="1" smtClean="0">
                <a:effectLst/>
                <a:latin typeface="Century"/>
                <a:cs typeface="Century"/>
              </a:rPr>
              <a:t>Kazimierz</a:t>
            </a:r>
            <a:r>
              <a:rPr lang="en-US" sz="1800" b="0" dirty="0" smtClean="0">
                <a:effectLst/>
                <a:latin typeface="Century"/>
                <a:cs typeface="Century"/>
              </a:rPr>
              <a:t> </a:t>
            </a:r>
            <a:r>
              <a:rPr lang="en-US" sz="1800" b="0" dirty="0" err="1" smtClean="0">
                <a:effectLst/>
                <a:latin typeface="Century"/>
                <a:cs typeface="Century"/>
              </a:rPr>
              <a:t>Przerwa-Tetmajer</a:t>
            </a:r>
            <a:endParaRPr lang="en-US" sz="1800" b="0" dirty="0">
              <a:latin typeface="Century"/>
              <a:cs typeface="Century"/>
            </a:endParaRPr>
          </a:p>
        </p:txBody>
      </p:sp>
    </p:spTree>
    <p:extLst>
      <p:ext uri="{BB962C8B-B14F-4D97-AF65-F5344CB8AC3E}">
        <p14:creationId xmlns:p14="http://schemas.microsoft.com/office/powerpoint/2010/main" val="398317881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Static Verbs + Preposition + Location</a:t>
            </a:r>
            <a:endParaRPr lang="en-US" sz="2400" dirty="0"/>
          </a:p>
        </p:txBody>
      </p:sp>
      <p:sp>
        <p:nvSpPr>
          <p:cNvPr id="3" name="Content Placeholder 2"/>
          <p:cNvSpPr>
            <a:spLocks noGrp="1"/>
          </p:cNvSpPr>
          <p:nvPr>
            <p:ph idx="1"/>
          </p:nvPr>
        </p:nvSpPr>
        <p:spPr/>
        <p:txBody>
          <a:bodyPr>
            <a:normAutofit fontScale="92500"/>
          </a:bodyPr>
          <a:lstStyle/>
          <a:p>
            <a:r>
              <a:rPr lang="pl-PL" dirty="0">
                <a:effectLst/>
              </a:rPr>
              <a:t>GDZIE?	   </a:t>
            </a:r>
            <a:r>
              <a:rPr lang="pl-PL" dirty="0" smtClean="0">
                <a:effectLst/>
              </a:rPr>
              <a:t>W </a:t>
            </a:r>
            <a:r>
              <a:rPr lang="pl-PL" dirty="0">
                <a:effectLst/>
              </a:rPr>
              <a:t>+ </a:t>
            </a:r>
            <a:r>
              <a:rPr lang="pl-PL" dirty="0" smtClean="0">
                <a:effectLst/>
              </a:rPr>
              <a:t>LOCATIVE  PLURAL /Miejscownik  </a:t>
            </a:r>
          </a:p>
          <a:p>
            <a:pPr marL="457200" lvl="1" indent="0">
              <a:buNone/>
            </a:pPr>
            <a:r>
              <a:rPr lang="pl-PL" dirty="0">
                <a:effectLst/>
              </a:rPr>
              <a:t>	</a:t>
            </a:r>
            <a:r>
              <a:rPr lang="pl-PL" dirty="0" smtClean="0">
                <a:effectLst/>
              </a:rPr>
              <a:t>	</a:t>
            </a:r>
            <a:r>
              <a:rPr lang="pl-PL" dirty="0">
                <a:effectLst/>
              </a:rPr>
              <a:t> </a:t>
            </a:r>
            <a:r>
              <a:rPr lang="pl-PL" dirty="0" smtClean="0">
                <a:effectLst/>
              </a:rPr>
              <a:t>          (</a:t>
            </a:r>
            <a:r>
              <a:rPr lang="pl-PL" dirty="0">
                <a:effectLst/>
              </a:rPr>
              <a:t>MOUNTAINS</a:t>
            </a:r>
            <a:r>
              <a:rPr lang="pl-PL" dirty="0" smtClean="0">
                <a:effectLst/>
              </a:rPr>
              <a:t>)               liczba mnoga</a:t>
            </a:r>
            <a:endParaRPr lang="pl-PL" dirty="0">
              <a:effectLst/>
            </a:endParaRPr>
          </a:p>
          <a:p>
            <a:pPr marL="457200" lvl="1" indent="0">
              <a:buNone/>
            </a:pPr>
            <a:endParaRPr lang="en-US" dirty="0">
              <a:effectLst/>
            </a:endParaRPr>
          </a:p>
          <a:p>
            <a:r>
              <a:rPr lang="pl-PL" dirty="0" smtClean="0">
                <a:effectLst/>
              </a:rPr>
              <a:t>Jestem</a:t>
            </a:r>
            <a:r>
              <a:rPr lang="pl-PL" dirty="0">
                <a:effectLst/>
              </a:rPr>
              <a:t> </a:t>
            </a:r>
            <a:r>
              <a:rPr lang="pl-PL" dirty="0" smtClean="0">
                <a:effectLst/>
              </a:rPr>
              <a:t>         w </a:t>
            </a:r>
            <a:r>
              <a:rPr lang="pl-PL" dirty="0">
                <a:effectLst/>
              </a:rPr>
              <a:t>górach, w Tatrach, </a:t>
            </a:r>
            <a:endParaRPr lang="pl-PL" dirty="0" smtClean="0">
              <a:effectLst/>
            </a:endParaRPr>
          </a:p>
          <a:p>
            <a:pPr marL="0" indent="0">
              <a:buNone/>
            </a:pPr>
            <a:r>
              <a:rPr lang="pl-PL" dirty="0">
                <a:effectLst/>
              </a:rPr>
              <a:t> </a:t>
            </a:r>
            <a:r>
              <a:rPr lang="pl-PL" dirty="0" smtClean="0">
                <a:effectLst/>
              </a:rPr>
              <a:t>                           w </a:t>
            </a:r>
            <a:r>
              <a:rPr lang="pl-PL" dirty="0">
                <a:effectLst/>
              </a:rPr>
              <a:t>Bieszczadach, w </a:t>
            </a:r>
            <a:r>
              <a:rPr lang="pl-PL" dirty="0" smtClean="0">
                <a:effectLst/>
              </a:rPr>
              <a:t>Sudetach,</a:t>
            </a:r>
          </a:p>
          <a:p>
            <a:pPr marL="0" indent="0">
              <a:buNone/>
            </a:pPr>
            <a:r>
              <a:rPr lang="pl-PL" dirty="0">
                <a:effectLst/>
              </a:rPr>
              <a:t> </a:t>
            </a:r>
            <a:r>
              <a:rPr lang="pl-PL" dirty="0" smtClean="0">
                <a:effectLst/>
              </a:rPr>
              <a:t>                          </a:t>
            </a:r>
            <a:r>
              <a:rPr lang="pl-PL" b="1" dirty="0" smtClean="0">
                <a:effectLst/>
              </a:rPr>
              <a:t> </a:t>
            </a:r>
            <a:r>
              <a:rPr lang="pl-PL" dirty="0" smtClean="0">
                <a:effectLst/>
              </a:rPr>
              <a:t>w</a:t>
            </a:r>
            <a:r>
              <a:rPr lang="pl-PL" b="1" dirty="0" smtClean="0">
                <a:effectLst/>
              </a:rPr>
              <a:t> </a:t>
            </a:r>
            <a:r>
              <a:rPr lang="pl-PL" dirty="0" smtClean="0"/>
              <a:t>Górach</a:t>
            </a:r>
            <a:r>
              <a:rPr lang="pl-PL" b="1" dirty="0" smtClean="0"/>
              <a:t> </a:t>
            </a:r>
            <a:r>
              <a:rPr lang="pl-PL" dirty="0" smtClean="0"/>
              <a:t>Świętokrzyskich</a:t>
            </a:r>
            <a:r>
              <a:rPr lang="pl-PL" b="1" dirty="0">
                <a:effectLst/>
              </a:rPr>
              <a:t>	</a:t>
            </a:r>
            <a:endParaRPr lang="en-US" b="1" dirty="0">
              <a:effectLst/>
            </a:endParaRPr>
          </a:p>
          <a:p>
            <a:r>
              <a:rPr lang="pl-PL" dirty="0" smtClean="0">
                <a:effectLst/>
              </a:rPr>
              <a:t>Mieszkam</a:t>
            </a:r>
            <a:r>
              <a:rPr lang="pl-PL" dirty="0">
                <a:effectLst/>
              </a:rPr>
              <a:t> </a:t>
            </a:r>
            <a:r>
              <a:rPr lang="pl-PL" dirty="0" smtClean="0">
                <a:effectLst/>
              </a:rPr>
              <a:t>     w </a:t>
            </a:r>
            <a:r>
              <a:rPr lang="pl-PL" dirty="0">
                <a:effectLst/>
              </a:rPr>
              <a:t>górach, w Tatrach</a:t>
            </a:r>
            <a:r>
              <a:rPr lang="pl-PL" dirty="0" smtClean="0">
                <a:effectLst/>
              </a:rPr>
              <a:t>, w Pieninach,</a:t>
            </a:r>
          </a:p>
          <a:p>
            <a:pPr marL="0" indent="0">
              <a:buNone/>
            </a:pPr>
            <a:r>
              <a:rPr lang="pl-PL" dirty="0">
                <a:effectLst/>
              </a:rPr>
              <a:t> </a:t>
            </a:r>
            <a:r>
              <a:rPr lang="pl-PL" dirty="0" smtClean="0">
                <a:effectLst/>
              </a:rPr>
              <a:t>                           </a:t>
            </a:r>
            <a:r>
              <a:rPr lang="pl-PL" dirty="0">
                <a:effectLst/>
              </a:rPr>
              <a:t>w Karkonoszach, w Beskidach</a:t>
            </a:r>
            <a:endParaRPr lang="en-US" dirty="0">
              <a:effectLst/>
            </a:endParaRPr>
          </a:p>
          <a:p>
            <a:endParaRPr lang="en-US" dirty="0">
              <a:effectLst/>
            </a:endParaRPr>
          </a:p>
          <a:p>
            <a:endParaRPr lang="en-US" dirty="0"/>
          </a:p>
        </p:txBody>
      </p:sp>
    </p:spTree>
    <p:extLst>
      <p:ext uri="{BB962C8B-B14F-4D97-AF65-F5344CB8AC3E}">
        <p14:creationId xmlns:p14="http://schemas.microsoft.com/office/powerpoint/2010/main" val="37696250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4596" cy="2053487"/>
          </a:xfrm>
        </p:spPr>
        <p:txBody>
          <a:bodyPr/>
          <a:lstStyle/>
          <a:p>
            <a:pPr algn="just"/>
            <a:r>
              <a:rPr lang="en-US" sz="1400" b="0" i="1" dirty="0">
                <a:effectLst/>
              </a:rPr>
              <a:t> </a:t>
            </a:r>
            <a:r>
              <a:rPr lang="en-US" sz="1400" b="0" i="1" dirty="0" err="1" smtClean="0">
                <a:effectLst/>
              </a:rPr>
              <a:t>Góry</a:t>
            </a:r>
            <a:r>
              <a:rPr lang="en-US" sz="1400" b="0" i="1" dirty="0" smtClean="0">
                <a:effectLst/>
              </a:rPr>
              <a:t> </a:t>
            </a:r>
            <a:r>
              <a:rPr lang="en-US" sz="1400" b="0" i="1" dirty="0" err="1" smtClean="0">
                <a:effectLst/>
              </a:rPr>
              <a:t>ziemi</a:t>
            </a:r>
            <a:r>
              <a:rPr lang="en-US" sz="1400" b="0" i="1" dirty="0" smtClean="0">
                <a:effectLst/>
              </a:rPr>
              <a:t> </a:t>
            </a:r>
            <a:r>
              <a:rPr lang="en-US" sz="1400" b="0" i="1" dirty="0" err="1">
                <a:effectLst/>
              </a:rPr>
              <a:t>wyglądają</a:t>
            </a:r>
            <a:r>
              <a:rPr lang="en-US" sz="1400" b="0" i="1" dirty="0">
                <a:effectLst/>
              </a:rPr>
              <a:t> </a:t>
            </a:r>
            <a:r>
              <a:rPr lang="en-US" sz="1400" b="0" i="1" dirty="0" err="1">
                <a:effectLst/>
              </a:rPr>
              <a:t>zupełnie</a:t>
            </a:r>
            <a:r>
              <a:rPr lang="en-US" sz="1400" b="0" i="1" dirty="0">
                <a:effectLst/>
              </a:rPr>
              <a:t> </a:t>
            </a:r>
            <a:r>
              <a:rPr lang="en-US" sz="1400" b="0" i="1" dirty="0" smtClean="0">
                <a:effectLst/>
              </a:rPr>
              <a:t> </a:t>
            </a:r>
            <a:r>
              <a:rPr lang="en-US" sz="1400" b="0" i="1" dirty="0" err="1">
                <a:effectLst/>
              </a:rPr>
              <a:t>nieprawdopodobnie</a:t>
            </a:r>
            <a:r>
              <a:rPr lang="en-US" sz="1400" b="0" i="1" dirty="0">
                <a:effectLst/>
              </a:rPr>
              <a:t>.  W </a:t>
            </a:r>
            <a:r>
              <a:rPr lang="en-US" sz="1400" b="0" i="1" dirty="0" err="1">
                <a:effectLst/>
              </a:rPr>
              <a:t>jakiś</a:t>
            </a:r>
            <a:r>
              <a:rPr lang="en-US" sz="1400" b="0" i="1" dirty="0">
                <a:effectLst/>
              </a:rPr>
              <a:t> </a:t>
            </a:r>
            <a:r>
              <a:rPr lang="en-US" sz="1400" b="0" i="1" dirty="0" err="1">
                <a:effectLst/>
              </a:rPr>
              <a:t>jasny</a:t>
            </a:r>
            <a:r>
              <a:rPr lang="en-US" sz="1400" b="0" i="1" dirty="0">
                <a:effectLst/>
              </a:rPr>
              <a:t> </a:t>
            </a:r>
            <a:r>
              <a:rPr lang="en-US" sz="1400" b="0" i="1" dirty="0" err="1">
                <a:effectLst/>
              </a:rPr>
              <a:t>sł</a:t>
            </a:r>
            <a:r>
              <a:rPr lang="en-US" sz="1400" b="0" i="1" dirty="0">
                <a:effectLst/>
              </a:rPr>
              <a:t> </a:t>
            </a:r>
            <a:r>
              <a:rPr lang="en-US" sz="1400" b="0" i="1" dirty="0" err="1">
                <a:effectLst/>
              </a:rPr>
              <a:t>oneczny</a:t>
            </a:r>
            <a:r>
              <a:rPr lang="en-US" sz="1400" b="0" i="1" dirty="0">
                <a:effectLst/>
              </a:rPr>
              <a:t> </a:t>
            </a:r>
            <a:r>
              <a:rPr lang="en-US" sz="1400" b="0" i="1" dirty="0" err="1">
                <a:effectLst/>
              </a:rPr>
              <a:t>pogodny</a:t>
            </a:r>
            <a:r>
              <a:rPr lang="en-US" sz="1400" b="0" i="1" dirty="0">
                <a:effectLst/>
              </a:rPr>
              <a:t> </a:t>
            </a:r>
            <a:r>
              <a:rPr lang="en-US" sz="1400" b="0" i="1" dirty="0" err="1">
                <a:effectLst/>
              </a:rPr>
              <a:t>ranek</a:t>
            </a:r>
            <a:r>
              <a:rPr lang="en-US" sz="1400" b="0" i="1" dirty="0">
                <a:effectLst/>
              </a:rPr>
              <a:t>, </a:t>
            </a:r>
            <a:r>
              <a:rPr lang="en-US" sz="1400" b="0" i="1" dirty="0" err="1">
                <a:effectLst/>
              </a:rPr>
              <a:t>kiedy</a:t>
            </a:r>
            <a:r>
              <a:rPr lang="en-US" sz="1400" b="0" i="1" dirty="0">
                <a:effectLst/>
              </a:rPr>
              <a:t> </a:t>
            </a:r>
            <a:r>
              <a:rPr lang="en-US" sz="1400" b="0" i="1" dirty="0" err="1">
                <a:effectLst/>
              </a:rPr>
              <a:t>skały</a:t>
            </a:r>
            <a:r>
              <a:rPr lang="en-US" sz="1400" b="0" i="1" dirty="0">
                <a:effectLst/>
              </a:rPr>
              <a:t>  </a:t>
            </a:r>
            <a:r>
              <a:rPr lang="en-US" sz="1400" b="0" i="1" dirty="0" err="1" smtClean="0">
                <a:effectLst/>
              </a:rPr>
              <a:t>są</a:t>
            </a:r>
            <a:r>
              <a:rPr lang="en-US" sz="1400" b="0" i="1" dirty="0" smtClean="0">
                <a:effectLst/>
              </a:rPr>
              <a:t> </a:t>
            </a:r>
            <a:r>
              <a:rPr lang="en-US" sz="1400" b="0" i="1" dirty="0" err="1">
                <a:effectLst/>
              </a:rPr>
              <a:t>całe</a:t>
            </a:r>
            <a:r>
              <a:rPr lang="en-US" sz="1400" b="0" i="1" dirty="0">
                <a:effectLst/>
              </a:rPr>
              <a:t> </a:t>
            </a:r>
            <a:r>
              <a:rPr lang="en-US" sz="1400" b="0" i="1" dirty="0" err="1">
                <a:effectLst/>
              </a:rPr>
              <a:t>jakąś</a:t>
            </a:r>
            <a:r>
              <a:rPr lang="en-US" sz="1400" b="0" i="1" dirty="0">
                <a:effectLst/>
              </a:rPr>
              <a:t> </a:t>
            </a:r>
            <a:r>
              <a:rPr lang="en-US" sz="1400" b="0" i="1" dirty="0" err="1">
                <a:effectLst/>
              </a:rPr>
              <a:t>baśnią</a:t>
            </a:r>
            <a:r>
              <a:rPr lang="en-US" sz="1400" b="0" i="1" dirty="0">
                <a:effectLst/>
              </a:rPr>
              <a:t> </a:t>
            </a:r>
            <a:r>
              <a:rPr lang="en-US" sz="1400" b="0" i="1" dirty="0" err="1">
                <a:effectLst/>
              </a:rPr>
              <a:t>świata</a:t>
            </a:r>
            <a:r>
              <a:rPr lang="en-US" sz="1400" b="0" i="1" dirty="0">
                <a:effectLst/>
              </a:rPr>
              <a:t>. W </a:t>
            </a:r>
            <a:r>
              <a:rPr lang="en-US" sz="1400" b="0" i="1" dirty="0" err="1">
                <a:effectLst/>
              </a:rPr>
              <a:t>porównaniu</a:t>
            </a:r>
            <a:r>
              <a:rPr lang="en-US" sz="1400" b="0" i="1" dirty="0">
                <a:effectLst/>
              </a:rPr>
              <a:t> do </a:t>
            </a:r>
            <a:r>
              <a:rPr lang="en-US" sz="1400" b="0" i="1" dirty="0" err="1">
                <a:effectLst/>
              </a:rPr>
              <a:t>reszty</a:t>
            </a:r>
            <a:r>
              <a:rPr lang="en-US" sz="1400" b="0" i="1" dirty="0">
                <a:effectLst/>
              </a:rPr>
              <a:t> </a:t>
            </a:r>
            <a:r>
              <a:rPr lang="en-US" sz="1400" b="0" i="1" dirty="0" err="1" smtClean="0">
                <a:effectLst/>
              </a:rPr>
              <a:t>wydają</a:t>
            </a:r>
            <a:r>
              <a:rPr lang="en-US" sz="1400" b="0" i="1" dirty="0" smtClean="0">
                <a:effectLst/>
              </a:rPr>
              <a:t> </a:t>
            </a:r>
            <a:r>
              <a:rPr lang="en-US" sz="1400" b="0" i="1" dirty="0" err="1">
                <a:effectLst/>
              </a:rPr>
              <a:t>się</a:t>
            </a:r>
            <a:r>
              <a:rPr lang="en-US" sz="1400" b="0" i="1" dirty="0">
                <a:effectLst/>
              </a:rPr>
              <a:t> z </a:t>
            </a:r>
            <a:r>
              <a:rPr lang="en-US" sz="1400" b="0" i="1" dirty="0" err="1">
                <a:effectLst/>
              </a:rPr>
              <a:t>polotnej</a:t>
            </a:r>
            <a:r>
              <a:rPr lang="en-US" sz="1400" b="0" i="1" dirty="0">
                <a:effectLst/>
              </a:rPr>
              <a:t> </a:t>
            </a:r>
            <a:r>
              <a:rPr lang="en-US" sz="1400" b="0" i="1" dirty="0" err="1">
                <a:effectLst/>
              </a:rPr>
              <a:t>złocisto-błękitnej</a:t>
            </a:r>
            <a:r>
              <a:rPr lang="en-US" sz="1400" b="0" i="1" dirty="0">
                <a:effectLst/>
              </a:rPr>
              <a:t> </a:t>
            </a:r>
            <a:r>
              <a:rPr lang="en-US" sz="1400" b="0" i="1" dirty="0" err="1">
                <a:effectLst/>
              </a:rPr>
              <a:t>mgły</a:t>
            </a:r>
            <a:r>
              <a:rPr lang="en-US" sz="1400" b="0" i="1" dirty="0">
                <a:effectLst/>
              </a:rPr>
              <a:t> </a:t>
            </a:r>
            <a:r>
              <a:rPr lang="en-US" sz="1400" b="0" i="1" dirty="0" err="1">
                <a:effectLst/>
              </a:rPr>
              <a:t>utkane</a:t>
            </a:r>
            <a:r>
              <a:rPr lang="en-US" sz="1400" b="0" i="1" dirty="0">
                <a:effectLst/>
              </a:rPr>
              <a:t>; w </a:t>
            </a:r>
            <a:r>
              <a:rPr lang="en-US" sz="1400" b="0" i="1" dirty="0" err="1">
                <a:effectLst/>
              </a:rPr>
              <a:t>ponury</a:t>
            </a:r>
            <a:r>
              <a:rPr lang="en-US" sz="1400" b="0" i="1" dirty="0">
                <a:effectLst/>
              </a:rPr>
              <a:t> </a:t>
            </a:r>
            <a:r>
              <a:rPr lang="en-US" sz="1400" b="0" i="1" dirty="0" err="1">
                <a:effectLst/>
              </a:rPr>
              <a:t>chmurny</a:t>
            </a:r>
            <a:r>
              <a:rPr lang="en-US" sz="1400" b="0" i="1" dirty="0">
                <a:effectLst/>
              </a:rPr>
              <a:t> </a:t>
            </a:r>
            <a:r>
              <a:rPr lang="en-US" sz="1400" b="0" i="1" dirty="0" err="1">
                <a:effectLst/>
              </a:rPr>
              <a:t>wichrowy</a:t>
            </a:r>
            <a:r>
              <a:rPr lang="en-US" sz="1400" b="0" i="1" dirty="0">
                <a:effectLst/>
              </a:rPr>
              <a:t> </a:t>
            </a:r>
            <a:r>
              <a:rPr lang="en-US" sz="1400" b="0" i="1" dirty="0" err="1">
                <a:effectLst/>
              </a:rPr>
              <a:t>dzień</a:t>
            </a:r>
            <a:r>
              <a:rPr lang="en-US" sz="1400" b="0" i="1" dirty="0">
                <a:effectLst/>
              </a:rPr>
              <a:t>, </a:t>
            </a:r>
            <a:r>
              <a:rPr lang="en-US" sz="1400" b="0" i="1" dirty="0" err="1">
                <a:effectLst/>
              </a:rPr>
              <a:t>kiedy</a:t>
            </a:r>
            <a:r>
              <a:rPr lang="en-US" sz="1400" b="0" i="1" dirty="0">
                <a:effectLst/>
              </a:rPr>
              <a:t> </a:t>
            </a:r>
            <a:r>
              <a:rPr lang="en-US" sz="1400" b="0" i="1" dirty="0" err="1">
                <a:effectLst/>
              </a:rPr>
              <a:t>zdają</a:t>
            </a:r>
            <a:r>
              <a:rPr lang="en-US" sz="1400" b="0" i="1" dirty="0">
                <a:effectLst/>
              </a:rPr>
              <a:t> </a:t>
            </a:r>
            <a:r>
              <a:rPr lang="en-US" sz="1400" b="0" i="1" dirty="0" err="1">
                <a:effectLst/>
              </a:rPr>
              <a:t>się</a:t>
            </a:r>
            <a:r>
              <a:rPr lang="en-US" sz="1400" b="0" i="1" dirty="0">
                <a:effectLst/>
              </a:rPr>
              <a:t> </a:t>
            </a:r>
            <a:r>
              <a:rPr lang="en-US" sz="1400" b="0" i="1" dirty="0" err="1">
                <a:effectLst/>
              </a:rPr>
              <a:t>być</a:t>
            </a:r>
            <a:r>
              <a:rPr lang="en-US" sz="1400" b="0" i="1" dirty="0">
                <a:effectLst/>
              </a:rPr>
              <a:t> </a:t>
            </a:r>
            <a:r>
              <a:rPr lang="en-US" sz="1400" b="0" i="1" dirty="0" err="1">
                <a:effectLst/>
              </a:rPr>
              <a:t>kłębami</a:t>
            </a:r>
            <a:r>
              <a:rPr lang="en-US" sz="1400" b="0" i="1" dirty="0">
                <a:effectLst/>
              </a:rPr>
              <a:t> </a:t>
            </a:r>
            <a:r>
              <a:rPr lang="en-US" sz="1400" b="0" i="1" dirty="0" err="1">
                <a:effectLst/>
              </a:rPr>
              <a:t>potwornych</a:t>
            </a:r>
            <a:r>
              <a:rPr lang="en-US" sz="1400" b="0" i="1" dirty="0">
                <a:effectLst/>
              </a:rPr>
              <a:t> </a:t>
            </a:r>
            <a:r>
              <a:rPr lang="en-US" sz="1400" b="0" i="1" dirty="0" err="1">
                <a:effectLst/>
              </a:rPr>
              <a:t>fal</a:t>
            </a:r>
            <a:r>
              <a:rPr lang="en-US" sz="1400" b="0" i="1" dirty="0">
                <a:effectLst/>
              </a:rPr>
              <a:t> </a:t>
            </a:r>
            <a:r>
              <a:rPr lang="en-US" sz="1400" b="0" i="1" dirty="0" err="1">
                <a:effectLst/>
              </a:rPr>
              <a:t>przelewającego</a:t>
            </a:r>
            <a:r>
              <a:rPr lang="en-US" sz="1400" b="0" i="1" dirty="0">
                <a:effectLst/>
              </a:rPr>
              <a:t> </a:t>
            </a:r>
            <a:r>
              <a:rPr lang="en-US" sz="1400" b="0" i="1" dirty="0" err="1">
                <a:effectLst/>
              </a:rPr>
              <a:t>się</a:t>
            </a:r>
            <a:r>
              <a:rPr lang="en-US" sz="1400" b="0" i="1" dirty="0">
                <a:effectLst/>
              </a:rPr>
              <a:t> </a:t>
            </a:r>
            <a:r>
              <a:rPr lang="en-US" sz="1400" b="0" i="1" dirty="0" err="1">
                <a:effectLst/>
              </a:rPr>
              <a:t>światła</a:t>
            </a:r>
            <a:r>
              <a:rPr lang="en-US" sz="1400" b="0" i="1" dirty="0">
                <a:effectLst/>
              </a:rPr>
              <a:t>; w </a:t>
            </a:r>
            <a:r>
              <a:rPr lang="en-US" sz="1400" b="0" i="1" dirty="0" err="1">
                <a:effectLst/>
              </a:rPr>
              <a:t>cichą</a:t>
            </a:r>
            <a:r>
              <a:rPr lang="en-US" sz="1400" b="0" i="1" dirty="0">
                <a:effectLst/>
              </a:rPr>
              <a:t> </a:t>
            </a:r>
            <a:r>
              <a:rPr lang="en-US" sz="1400" b="0" i="1" dirty="0" err="1">
                <a:effectLst/>
              </a:rPr>
              <a:t>majestatyczną</a:t>
            </a:r>
            <a:r>
              <a:rPr lang="en-US" sz="1400" b="0" i="1" dirty="0">
                <a:effectLst/>
              </a:rPr>
              <a:t> </a:t>
            </a:r>
            <a:r>
              <a:rPr lang="en-US" sz="1400" b="0" i="1" dirty="0" err="1">
                <a:effectLst/>
              </a:rPr>
              <a:t>noc</a:t>
            </a:r>
            <a:r>
              <a:rPr lang="en-US" sz="1400" b="0" i="1" dirty="0">
                <a:effectLst/>
              </a:rPr>
              <a:t>, </a:t>
            </a:r>
            <a:r>
              <a:rPr lang="en-US" sz="1400" b="0" i="1" dirty="0" err="1">
                <a:effectLst/>
              </a:rPr>
              <a:t>kiedy</a:t>
            </a:r>
            <a:r>
              <a:rPr lang="en-US" sz="1400" b="0" i="1" dirty="0">
                <a:effectLst/>
              </a:rPr>
              <a:t> </a:t>
            </a:r>
            <a:r>
              <a:rPr lang="en-US" sz="1400" b="0" i="1" dirty="0" err="1">
                <a:effectLst/>
              </a:rPr>
              <a:t>wyglądają</a:t>
            </a:r>
            <a:r>
              <a:rPr lang="en-US" sz="1400" b="0" i="1" dirty="0">
                <a:effectLst/>
              </a:rPr>
              <a:t> </a:t>
            </a:r>
            <a:r>
              <a:rPr lang="en-US" sz="1400" b="0" i="1" dirty="0" err="1">
                <a:effectLst/>
              </a:rPr>
              <a:t>jak</a:t>
            </a:r>
            <a:r>
              <a:rPr lang="en-US" sz="1400" b="0" i="1" dirty="0">
                <a:effectLst/>
              </a:rPr>
              <a:t> </a:t>
            </a:r>
            <a:r>
              <a:rPr lang="en-US" sz="1400" b="0" i="1" dirty="0" err="1">
                <a:effectLst/>
              </a:rPr>
              <a:t>zaczarowany</a:t>
            </a:r>
            <a:r>
              <a:rPr lang="en-US" sz="1400" b="0" i="1" dirty="0">
                <a:effectLst/>
              </a:rPr>
              <a:t> </a:t>
            </a:r>
            <a:r>
              <a:rPr lang="en-US" sz="1400" b="0" i="1" dirty="0" err="1">
                <a:effectLst/>
              </a:rPr>
              <a:t>gród</a:t>
            </a:r>
            <a:r>
              <a:rPr lang="en-US" sz="1400" b="0" i="1" dirty="0">
                <a:effectLst/>
              </a:rPr>
              <a:t> o </a:t>
            </a:r>
            <a:r>
              <a:rPr lang="en-US" sz="1400" b="0" i="1" dirty="0" err="1">
                <a:effectLst/>
              </a:rPr>
              <a:t>ścianach</a:t>
            </a:r>
            <a:r>
              <a:rPr lang="en-US" sz="1400" b="0" i="1" dirty="0">
                <a:effectLst/>
              </a:rPr>
              <a:t> </a:t>
            </a:r>
            <a:r>
              <a:rPr lang="en-US" sz="1400" b="0" i="1" dirty="0" err="1">
                <a:effectLst/>
              </a:rPr>
              <a:t>i</a:t>
            </a:r>
            <a:r>
              <a:rPr lang="en-US" sz="1400" b="0" i="1" dirty="0">
                <a:effectLst/>
              </a:rPr>
              <a:t> </a:t>
            </a:r>
            <a:r>
              <a:rPr lang="en-US" sz="1400" b="0" i="1" dirty="0" err="1">
                <a:effectLst/>
              </a:rPr>
              <a:t>wieżach</a:t>
            </a:r>
            <a:r>
              <a:rPr lang="en-US" sz="1400" b="0" i="1" dirty="0">
                <a:effectLst/>
              </a:rPr>
              <a:t> z </a:t>
            </a:r>
            <a:r>
              <a:rPr lang="en-US" sz="1400" b="0" i="1" dirty="0" err="1">
                <a:effectLst/>
                <a:latin typeface="Century"/>
                <a:cs typeface="Century"/>
              </a:rPr>
              <a:t>kagańcami</a:t>
            </a:r>
            <a:r>
              <a:rPr lang="en-US" sz="1400" b="0" i="1" dirty="0">
                <a:effectLst/>
                <a:latin typeface="Century"/>
                <a:cs typeface="Century"/>
              </a:rPr>
              <a:t> z </a:t>
            </a:r>
            <a:r>
              <a:rPr lang="en-US" sz="1400" b="0" i="1" dirty="0" err="1">
                <a:effectLst/>
                <a:latin typeface="Century"/>
                <a:cs typeface="Century"/>
              </a:rPr>
              <a:t>gwiazd</a:t>
            </a:r>
            <a:r>
              <a:rPr lang="en-US" sz="1400" b="0" i="1" dirty="0">
                <a:effectLst/>
                <a:latin typeface="Century"/>
                <a:cs typeface="Century"/>
              </a:rPr>
              <a:t>, z </a:t>
            </a:r>
            <a:r>
              <a:rPr lang="en-US" sz="1400" b="0" i="1" dirty="0" err="1">
                <a:effectLst/>
                <a:latin typeface="Century"/>
                <a:cs typeface="Century"/>
              </a:rPr>
              <a:t>jeziorami</a:t>
            </a:r>
            <a:r>
              <a:rPr lang="en-US" sz="1400" b="0" i="1" dirty="0">
                <a:effectLst/>
                <a:latin typeface="Century"/>
                <a:cs typeface="Century"/>
              </a:rPr>
              <a:t> </a:t>
            </a:r>
            <a:r>
              <a:rPr lang="en-US" sz="1400" b="0" i="1" dirty="0" err="1">
                <a:effectLst/>
                <a:latin typeface="Century"/>
                <a:cs typeface="Century"/>
              </a:rPr>
              <a:t>jak</a:t>
            </a:r>
            <a:r>
              <a:rPr lang="en-US" sz="1400" b="0" i="1" dirty="0">
                <a:effectLst/>
                <a:latin typeface="Century"/>
                <a:cs typeface="Century"/>
              </a:rPr>
              <a:t> </a:t>
            </a:r>
            <a:r>
              <a:rPr lang="en-US" sz="1400" b="0" i="1" dirty="0" err="1">
                <a:effectLst/>
                <a:latin typeface="Century"/>
                <a:cs typeface="Century"/>
              </a:rPr>
              <a:t>olbrzymie</a:t>
            </a:r>
            <a:r>
              <a:rPr lang="en-US" sz="1400" b="0" i="1" dirty="0">
                <a:effectLst/>
                <a:latin typeface="Century"/>
                <a:cs typeface="Century"/>
              </a:rPr>
              <a:t> </a:t>
            </a:r>
            <a:r>
              <a:rPr lang="en-US" sz="1400" b="0" i="1" dirty="0" err="1">
                <a:effectLst/>
                <a:latin typeface="Century"/>
                <a:cs typeface="Century"/>
              </a:rPr>
              <a:t>tafle</a:t>
            </a:r>
            <a:r>
              <a:rPr lang="en-US" sz="1400" b="0" i="1" dirty="0">
                <a:effectLst/>
                <a:latin typeface="Century"/>
                <a:cs typeface="Century"/>
              </a:rPr>
              <a:t> </a:t>
            </a:r>
            <a:r>
              <a:rPr lang="en-US" sz="1400" b="0" i="1" dirty="0" err="1">
                <a:effectLst/>
                <a:latin typeface="Century"/>
                <a:cs typeface="Century"/>
              </a:rPr>
              <a:t>metalu</a:t>
            </a:r>
            <a:r>
              <a:rPr lang="en-US" sz="1400" b="0" i="1" dirty="0">
                <a:effectLst/>
                <a:latin typeface="Century"/>
                <a:cs typeface="Century"/>
              </a:rPr>
              <a:t>: </a:t>
            </a:r>
            <a:r>
              <a:rPr lang="en-US" sz="1400" b="0" i="1" dirty="0" err="1">
                <a:effectLst/>
                <a:latin typeface="Century"/>
                <a:cs typeface="Century"/>
              </a:rPr>
              <a:t>zdaje</a:t>
            </a:r>
            <a:r>
              <a:rPr lang="en-US" sz="1400" b="0" i="1" dirty="0">
                <a:effectLst/>
                <a:latin typeface="Century"/>
                <a:cs typeface="Century"/>
              </a:rPr>
              <a:t> </a:t>
            </a:r>
            <a:r>
              <a:rPr lang="en-US" sz="1400" b="0" i="1" dirty="0" err="1">
                <a:effectLst/>
                <a:latin typeface="Century"/>
                <a:cs typeface="Century"/>
              </a:rPr>
              <a:t>się</a:t>
            </a:r>
            <a:r>
              <a:rPr lang="en-US" sz="1400" b="0" i="1" dirty="0">
                <a:effectLst/>
                <a:latin typeface="Century"/>
                <a:cs typeface="Century"/>
              </a:rPr>
              <a:t>, </a:t>
            </a:r>
            <a:r>
              <a:rPr lang="en-US" sz="1400" b="0" i="1" dirty="0" err="1">
                <a:effectLst/>
                <a:latin typeface="Century"/>
                <a:cs typeface="Century"/>
              </a:rPr>
              <a:t>że</a:t>
            </a:r>
            <a:r>
              <a:rPr lang="en-US" sz="1400" b="0" i="1" dirty="0">
                <a:effectLst/>
                <a:latin typeface="Century"/>
                <a:cs typeface="Century"/>
              </a:rPr>
              <a:t> </a:t>
            </a:r>
            <a:r>
              <a:rPr lang="en-US" sz="1400" b="0" i="1" dirty="0" err="1">
                <a:effectLst/>
                <a:latin typeface="Century"/>
                <a:cs typeface="Century"/>
              </a:rPr>
              <a:t>się</a:t>
            </a:r>
            <a:r>
              <a:rPr lang="en-US" sz="1400" b="0" i="1" dirty="0">
                <a:effectLst/>
                <a:latin typeface="Century"/>
                <a:cs typeface="Century"/>
              </a:rPr>
              <a:t> to </a:t>
            </a:r>
            <a:r>
              <a:rPr lang="en-US" sz="1400" b="0" i="1" dirty="0" err="1">
                <a:effectLst/>
                <a:latin typeface="Century"/>
                <a:cs typeface="Century"/>
              </a:rPr>
              <a:t>ziemi</a:t>
            </a:r>
            <a:r>
              <a:rPr lang="en-US" sz="1400" b="0" i="1" dirty="0">
                <a:effectLst/>
                <a:latin typeface="Century"/>
                <a:cs typeface="Century"/>
              </a:rPr>
              <a:t> </a:t>
            </a:r>
            <a:r>
              <a:rPr lang="en-US" sz="1400" b="0" i="1" dirty="0" err="1" smtClean="0">
                <a:effectLst/>
                <a:latin typeface="Century"/>
                <a:cs typeface="Century"/>
              </a:rPr>
              <a:t>śni</a:t>
            </a:r>
            <a:r>
              <a:rPr lang="en-US" sz="1400" b="0" i="1" dirty="0" smtClean="0">
                <a:effectLst/>
                <a:latin typeface="Century"/>
                <a:cs typeface="Century"/>
              </a:rPr>
              <a:t>. </a:t>
            </a:r>
            <a:r>
              <a:rPr lang="en-US" sz="1400" dirty="0" smtClean="0">
                <a:effectLst/>
                <a:latin typeface="Century"/>
                <a:cs typeface="Century"/>
              </a:rPr>
              <a:t>       </a:t>
            </a:r>
            <a:r>
              <a:rPr lang="en-US" sz="1400" dirty="0" err="1" smtClean="0">
                <a:effectLst/>
                <a:latin typeface="Century"/>
                <a:cs typeface="Century"/>
              </a:rPr>
              <a:t>Kazimierz</a:t>
            </a:r>
            <a:r>
              <a:rPr lang="en-US" sz="1400" dirty="0" smtClean="0">
                <a:effectLst/>
                <a:latin typeface="Century"/>
                <a:cs typeface="Century"/>
              </a:rPr>
              <a:t> </a:t>
            </a:r>
            <a:r>
              <a:rPr lang="en-US" sz="1400" dirty="0" err="1">
                <a:effectLst/>
                <a:latin typeface="Century"/>
                <a:cs typeface="Century"/>
              </a:rPr>
              <a:t>Przerwa-</a:t>
            </a:r>
            <a:r>
              <a:rPr lang="en-US" sz="1400" dirty="0" err="1" smtClean="0">
                <a:effectLst/>
                <a:latin typeface="Century"/>
                <a:cs typeface="Century"/>
              </a:rPr>
              <a:t>Tetmajer</a:t>
            </a:r>
            <a:r>
              <a:rPr lang="en-US" sz="1400" dirty="0" smtClean="0">
                <a:effectLst/>
                <a:latin typeface="Century"/>
                <a:cs typeface="Century"/>
              </a:rPr>
              <a:t>  </a:t>
            </a:r>
            <a:r>
              <a:rPr lang="en-US" sz="1400" i="1" dirty="0" err="1" smtClean="0">
                <a:effectLst/>
              </a:rPr>
              <a:t>Bajeczny</a:t>
            </a:r>
            <a:r>
              <a:rPr lang="en-US" sz="1400" i="1" dirty="0" smtClean="0">
                <a:effectLst/>
              </a:rPr>
              <a:t> </a:t>
            </a:r>
            <a:r>
              <a:rPr lang="en-US" sz="1400" i="1" dirty="0" err="1" smtClean="0">
                <a:effectLst/>
              </a:rPr>
              <a:t>świat</a:t>
            </a:r>
            <a:r>
              <a:rPr lang="en-US" sz="1400" i="1" dirty="0" smtClean="0">
                <a:effectLst/>
              </a:rPr>
              <a:t>  </a:t>
            </a:r>
            <a:r>
              <a:rPr lang="en-US" sz="1400" i="1" dirty="0" err="1">
                <a:effectLst/>
              </a:rPr>
              <a:t>Tatr</a:t>
            </a:r>
            <a:r>
              <a:rPr lang="en-US" sz="1400" dirty="0">
                <a:effectLst/>
              </a:rPr>
              <a:t> </a:t>
            </a:r>
            <a:r>
              <a:rPr lang="en-US" sz="1400" dirty="0" smtClean="0">
                <a:effectLst/>
                <a:latin typeface="Century"/>
                <a:cs typeface="Century"/>
              </a:rPr>
              <a:t>  </a:t>
            </a:r>
            <a:endParaRPr lang="en-US" sz="1400" dirty="0">
              <a:latin typeface="Century"/>
              <a:cs typeface="Century"/>
            </a:endParaRPr>
          </a:p>
        </p:txBody>
      </p:sp>
      <p:pic>
        <p:nvPicPr>
          <p:cNvPr id="4" name="Content Placeholder 3" descr="Screen Shot 2017-07-21 at 2.43.12 PM.png"/>
          <p:cNvPicPr>
            <a:picLocks noGrp="1" noChangeAspect="1"/>
          </p:cNvPicPr>
          <p:nvPr>
            <p:ph idx="1"/>
          </p:nvPr>
        </p:nvPicPr>
        <p:blipFill>
          <a:blip r:embed="rId2">
            <a:extLst>
              <a:ext uri="{28A0092B-C50C-407E-A947-70E740481C1C}">
                <a14:useLocalDpi xmlns:a14="http://schemas.microsoft.com/office/drawing/2010/main" val="0"/>
              </a:ext>
            </a:extLst>
          </a:blip>
          <a:srcRect t="8136" b="8136"/>
          <a:stretch>
            <a:fillRect/>
          </a:stretch>
        </p:blipFill>
        <p:spPr>
          <a:xfrm>
            <a:off x="485563" y="2053487"/>
            <a:ext cx="8098172" cy="4804513"/>
          </a:xfrm>
        </p:spPr>
      </p:pic>
    </p:spTree>
    <p:extLst>
      <p:ext uri="{BB962C8B-B14F-4D97-AF65-F5344CB8AC3E}">
        <p14:creationId xmlns:p14="http://schemas.microsoft.com/office/powerpoint/2010/main" val="39254693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Static Verbs + Preposition + </a:t>
            </a:r>
            <a:r>
              <a:rPr lang="en-US" sz="2400" dirty="0" smtClean="0"/>
              <a:t>Location</a:t>
            </a:r>
            <a:endParaRPr lang="en-US" sz="2400" dirty="0"/>
          </a:p>
        </p:txBody>
      </p:sp>
      <p:sp>
        <p:nvSpPr>
          <p:cNvPr id="3" name="Content Placeholder 2"/>
          <p:cNvSpPr>
            <a:spLocks noGrp="1"/>
          </p:cNvSpPr>
          <p:nvPr>
            <p:ph idx="1"/>
          </p:nvPr>
        </p:nvSpPr>
        <p:spPr/>
        <p:txBody>
          <a:bodyPr>
            <a:normAutofit fontScale="85000" lnSpcReduction="20000"/>
          </a:bodyPr>
          <a:lstStyle/>
          <a:p>
            <a:r>
              <a:rPr lang="pl-PL" sz="2800" dirty="0">
                <a:effectLst/>
              </a:rPr>
              <a:t>GDZIE?	        NAD + INSTRUMENTAL				</a:t>
            </a:r>
            <a:r>
              <a:rPr lang="pl-PL" sz="2800" dirty="0" smtClean="0">
                <a:effectLst/>
              </a:rPr>
              <a:t>         (</a:t>
            </a:r>
            <a:r>
              <a:rPr lang="pl-PL" sz="2800" dirty="0">
                <a:effectLst/>
              </a:rPr>
              <a:t>WATER)</a:t>
            </a:r>
            <a:endParaRPr lang="en-US" sz="2800" dirty="0">
              <a:effectLst/>
            </a:endParaRPr>
          </a:p>
          <a:p>
            <a:r>
              <a:rPr lang="pl-PL" dirty="0">
                <a:effectLst/>
              </a:rPr>
              <a:t>Jestem	</a:t>
            </a:r>
            <a:r>
              <a:rPr lang="pl-PL" dirty="0" smtClean="0">
                <a:effectLst/>
              </a:rPr>
              <a:t>        nad </a:t>
            </a:r>
            <a:r>
              <a:rPr lang="pl-PL" dirty="0">
                <a:effectLst/>
              </a:rPr>
              <a:t>jeziorem, nad stawem, </a:t>
            </a:r>
            <a:endParaRPr lang="pl-PL" dirty="0" smtClean="0">
              <a:effectLst/>
            </a:endParaRPr>
          </a:p>
          <a:p>
            <a:pPr marL="0" indent="0">
              <a:buNone/>
            </a:pPr>
            <a:r>
              <a:rPr lang="pl-PL" dirty="0">
                <a:effectLst/>
              </a:rPr>
              <a:t> </a:t>
            </a:r>
            <a:r>
              <a:rPr lang="pl-PL" dirty="0" smtClean="0">
                <a:effectLst/>
              </a:rPr>
              <a:t>                                  nad rzeką, nad Wisłą</a:t>
            </a:r>
            <a:endParaRPr lang="en-US" dirty="0">
              <a:effectLst/>
            </a:endParaRPr>
          </a:p>
          <a:p>
            <a:r>
              <a:rPr lang="pl-PL" dirty="0" smtClean="0">
                <a:effectLst/>
              </a:rPr>
              <a:t>Przebywam        nad </a:t>
            </a:r>
            <a:r>
              <a:rPr lang="pl-PL" dirty="0">
                <a:effectLst/>
              </a:rPr>
              <a:t>jeziorem, nad morzem, </a:t>
            </a:r>
          </a:p>
          <a:p>
            <a:pPr marL="0" indent="0">
              <a:buNone/>
            </a:pPr>
            <a:r>
              <a:rPr lang="pl-PL" dirty="0" smtClean="0">
                <a:effectLst/>
              </a:rPr>
              <a:t>                                   nad </a:t>
            </a:r>
            <a:r>
              <a:rPr lang="pl-PL" dirty="0">
                <a:effectLst/>
              </a:rPr>
              <a:t>Wisłą, nad Odrą</a:t>
            </a:r>
            <a:endParaRPr lang="en-US" dirty="0">
              <a:effectLst/>
            </a:endParaRPr>
          </a:p>
          <a:p>
            <a:r>
              <a:rPr lang="pl-PL" dirty="0" smtClean="0">
                <a:effectLst/>
              </a:rPr>
              <a:t>Mieszkam           nad </a:t>
            </a:r>
            <a:r>
              <a:rPr lang="pl-PL" dirty="0">
                <a:effectLst/>
              </a:rPr>
              <a:t>Morzem Bałtyckim</a:t>
            </a:r>
            <a:r>
              <a:rPr lang="pl-PL" dirty="0" smtClean="0">
                <a:effectLst/>
              </a:rPr>
              <a:t>,</a:t>
            </a:r>
          </a:p>
          <a:p>
            <a:pPr marL="0" indent="0">
              <a:buNone/>
            </a:pPr>
            <a:r>
              <a:rPr lang="pl-PL" dirty="0">
                <a:effectLst/>
              </a:rPr>
              <a:t>	</a:t>
            </a:r>
            <a:r>
              <a:rPr lang="pl-PL" dirty="0" smtClean="0">
                <a:effectLst/>
              </a:rPr>
              <a:t>	        nad  Bałtykiem,</a:t>
            </a:r>
            <a:endParaRPr lang="en-US" dirty="0">
              <a:effectLst/>
            </a:endParaRPr>
          </a:p>
          <a:p>
            <a:pPr marL="0" indent="0">
              <a:buNone/>
            </a:pPr>
            <a:r>
              <a:rPr lang="en-US" dirty="0" smtClean="0">
                <a:effectLst/>
              </a:rPr>
              <a:t>                                  </a:t>
            </a:r>
            <a:r>
              <a:rPr lang="en-US" dirty="0" err="1" smtClean="0">
                <a:effectLst/>
              </a:rPr>
              <a:t>nad</a:t>
            </a:r>
            <a:r>
              <a:rPr lang="en-US" dirty="0" smtClean="0">
                <a:effectLst/>
              </a:rPr>
              <a:t> </a:t>
            </a:r>
            <a:r>
              <a:rPr lang="en-US" dirty="0" err="1" smtClean="0">
                <a:effectLst/>
              </a:rPr>
              <a:t>jeziorem</a:t>
            </a:r>
            <a:r>
              <a:rPr lang="en-US" dirty="0" smtClean="0">
                <a:effectLst/>
              </a:rPr>
              <a:t>, </a:t>
            </a:r>
            <a:r>
              <a:rPr lang="en-US" dirty="0" err="1" smtClean="0">
                <a:effectLst/>
              </a:rPr>
              <a:t>nad</a:t>
            </a:r>
            <a:r>
              <a:rPr lang="en-US" dirty="0" smtClean="0">
                <a:effectLst/>
              </a:rPr>
              <a:t> </a:t>
            </a:r>
            <a:r>
              <a:rPr lang="en-US" dirty="0" err="1" smtClean="0">
                <a:effectLst/>
              </a:rPr>
              <a:t>rzeką</a:t>
            </a:r>
            <a:endParaRPr lang="en-US" dirty="0">
              <a:effectLst/>
            </a:endParaRPr>
          </a:p>
        </p:txBody>
      </p:sp>
    </p:spTree>
    <p:extLst>
      <p:ext uri="{BB962C8B-B14F-4D97-AF65-F5344CB8AC3E}">
        <p14:creationId xmlns:p14="http://schemas.microsoft.com/office/powerpoint/2010/main" val="132628970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entury"/>
                <a:cs typeface="Century"/>
              </a:rPr>
              <a:t>W </a:t>
            </a:r>
            <a:r>
              <a:rPr lang="en-US" sz="3200" dirty="0" err="1" smtClean="0">
                <a:latin typeface="Century"/>
                <a:cs typeface="Century"/>
              </a:rPr>
              <a:t>Dolinie</a:t>
            </a:r>
            <a:r>
              <a:rPr lang="en-US" sz="3200" dirty="0" smtClean="0">
                <a:latin typeface="Century"/>
                <a:cs typeface="Century"/>
              </a:rPr>
              <a:t> </a:t>
            </a:r>
            <a:r>
              <a:rPr lang="en-US" sz="3200" dirty="0" err="1" smtClean="0">
                <a:latin typeface="Century"/>
                <a:cs typeface="Century"/>
              </a:rPr>
              <a:t>Pięciu</a:t>
            </a:r>
            <a:r>
              <a:rPr lang="en-US" sz="3200" dirty="0" smtClean="0">
                <a:latin typeface="Century"/>
                <a:cs typeface="Century"/>
              </a:rPr>
              <a:t> </a:t>
            </a:r>
            <a:r>
              <a:rPr lang="en-US" sz="3200" dirty="0" err="1" smtClean="0">
                <a:latin typeface="Century"/>
                <a:cs typeface="Century"/>
              </a:rPr>
              <a:t>Stawów</a:t>
            </a:r>
            <a:r>
              <a:rPr lang="en-US" sz="3200" dirty="0" smtClean="0">
                <a:latin typeface="Century"/>
                <a:cs typeface="Century"/>
              </a:rPr>
              <a:t> </a:t>
            </a:r>
            <a:r>
              <a:rPr lang="en-US" sz="3200" dirty="0" err="1" smtClean="0">
                <a:latin typeface="Century"/>
                <a:cs typeface="Century"/>
              </a:rPr>
              <a:t>Polskich</a:t>
            </a:r>
            <a:endParaRPr lang="en-US" sz="3200" dirty="0">
              <a:latin typeface="Century"/>
              <a:cs typeface="Century"/>
            </a:endParaRPr>
          </a:p>
        </p:txBody>
      </p:sp>
      <p:pic>
        <p:nvPicPr>
          <p:cNvPr id="4" name="Content Placeholder 3" descr="Screen Shot 2017-07-21 at 2.46.42 PM.png"/>
          <p:cNvPicPr>
            <a:picLocks noGrp="1" noChangeAspect="1"/>
          </p:cNvPicPr>
          <p:nvPr>
            <p:ph idx="1"/>
          </p:nvPr>
        </p:nvPicPr>
        <p:blipFill>
          <a:blip r:embed="rId2">
            <a:extLst>
              <a:ext uri="{28A0092B-C50C-407E-A947-70E740481C1C}">
                <a14:useLocalDpi xmlns:a14="http://schemas.microsoft.com/office/drawing/2010/main" val="0"/>
              </a:ext>
            </a:extLst>
          </a:blip>
          <a:srcRect l="-6140" r="-6140"/>
          <a:stretch>
            <a:fillRect/>
          </a:stretch>
        </p:blipFill>
        <p:spPr>
          <a:xfrm>
            <a:off x="0" y="1365610"/>
            <a:ext cx="9257611" cy="5492389"/>
          </a:xfrm>
        </p:spPr>
      </p:pic>
    </p:spTree>
    <p:extLst>
      <p:ext uri="{BB962C8B-B14F-4D97-AF65-F5344CB8AC3E}">
        <p14:creationId xmlns:p14="http://schemas.microsoft.com/office/powerpoint/2010/main" val="33327129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Conclusion:</a:t>
            </a:r>
            <a:endParaRPr lang="en-US" dirty="0"/>
          </a:p>
        </p:txBody>
      </p:sp>
      <p:sp>
        <p:nvSpPr>
          <p:cNvPr id="3" name="Content Placeholder 2"/>
          <p:cNvSpPr>
            <a:spLocks noGrp="1"/>
          </p:cNvSpPr>
          <p:nvPr>
            <p:ph idx="1"/>
          </p:nvPr>
        </p:nvSpPr>
        <p:spPr/>
        <p:txBody>
          <a:bodyPr>
            <a:normAutofit lnSpcReduction="10000"/>
          </a:bodyPr>
          <a:lstStyle/>
          <a:p>
            <a:pPr algn="just"/>
            <a:r>
              <a:rPr lang="en-US" i="1" dirty="0" smtClean="0"/>
              <a:t>Wonders of Poland in the Language Classroom </a:t>
            </a:r>
            <a:r>
              <a:rPr lang="en-US" dirty="0" smtClean="0"/>
              <a:t>is an excellent topic for multilevel class because the student have a choice to make a presentation appropriate to their level.</a:t>
            </a:r>
          </a:p>
          <a:p>
            <a:pPr algn="just"/>
            <a:r>
              <a:rPr lang="en-US" dirty="0" smtClean="0"/>
              <a:t>Students like to explore and discover new geographical regions of Poland to expand their knowledge.</a:t>
            </a:r>
          </a:p>
          <a:p>
            <a:pPr algn="just"/>
            <a:r>
              <a:rPr lang="en-US" dirty="0" smtClean="0"/>
              <a:t>Many have their own photographs,  souvenirs, and stories that they share with their classmates.</a:t>
            </a:r>
            <a:endParaRPr lang="en-US" dirty="0"/>
          </a:p>
        </p:txBody>
      </p:sp>
    </p:spTree>
    <p:extLst>
      <p:ext uri="{BB962C8B-B14F-4D97-AF65-F5344CB8AC3E}">
        <p14:creationId xmlns:p14="http://schemas.microsoft.com/office/powerpoint/2010/main" val="32204049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0" dirty="0" smtClean="0">
                <a:latin typeface="Century"/>
                <a:cs typeface="Century"/>
              </a:rPr>
              <a:t>W </a:t>
            </a:r>
            <a:r>
              <a:rPr lang="en-US" sz="2800" b="0" dirty="0" err="1" smtClean="0">
                <a:latin typeface="Century"/>
                <a:cs typeface="Century"/>
              </a:rPr>
              <a:t>Tatrach</a:t>
            </a:r>
            <a:r>
              <a:rPr lang="en-US" sz="2800" b="0" dirty="0" smtClean="0">
                <a:latin typeface="Century"/>
                <a:cs typeface="Century"/>
              </a:rPr>
              <a:t> </a:t>
            </a:r>
            <a:r>
              <a:rPr lang="en-US" sz="2800" b="0" dirty="0" err="1" smtClean="0">
                <a:latin typeface="Century"/>
                <a:cs typeface="Century"/>
              </a:rPr>
              <a:t>nad</a:t>
            </a:r>
            <a:r>
              <a:rPr lang="en-US" sz="2800" b="0" dirty="0" smtClean="0">
                <a:latin typeface="Century"/>
                <a:cs typeface="Century"/>
              </a:rPr>
              <a:t> </a:t>
            </a:r>
            <a:r>
              <a:rPr lang="en-US" sz="2800" b="0" dirty="0" err="1" smtClean="0">
                <a:latin typeface="Century"/>
                <a:cs typeface="Century"/>
              </a:rPr>
              <a:t>potokiem</a:t>
            </a:r>
            <a:endParaRPr lang="en-US" sz="2800" b="0" dirty="0">
              <a:latin typeface="Century"/>
              <a:cs typeface="Century"/>
            </a:endParaRPr>
          </a:p>
        </p:txBody>
      </p:sp>
      <p:pic>
        <p:nvPicPr>
          <p:cNvPr id="4" name="Content Placeholder 3" descr="Screen Shot 2017-07-21 at 2.52.04 PM.png"/>
          <p:cNvPicPr>
            <a:picLocks noGrp="1" noChangeAspect="1"/>
          </p:cNvPicPr>
          <p:nvPr>
            <p:ph idx="1"/>
          </p:nvPr>
        </p:nvPicPr>
        <p:blipFill>
          <a:blip r:embed="rId2">
            <a:extLst>
              <a:ext uri="{28A0092B-C50C-407E-A947-70E740481C1C}">
                <a14:useLocalDpi xmlns:a14="http://schemas.microsoft.com/office/drawing/2010/main" val="0"/>
              </a:ext>
            </a:extLst>
          </a:blip>
          <a:srcRect l="-63287" r="-63287"/>
          <a:stretch>
            <a:fillRect/>
          </a:stretch>
        </p:blipFill>
        <p:spPr>
          <a:xfrm>
            <a:off x="-448213" y="900255"/>
            <a:ext cx="10041985" cy="5957745"/>
          </a:xfrm>
        </p:spPr>
      </p:pic>
    </p:spTree>
    <p:extLst>
      <p:ext uri="{BB962C8B-B14F-4D97-AF65-F5344CB8AC3E}">
        <p14:creationId xmlns:p14="http://schemas.microsoft.com/office/powerpoint/2010/main" val="173692534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
            <a:r>
              <a:rPr lang="en-US" dirty="0" smtClean="0"/>
              <a:t>Students practice various types of writing styles, depending on the topic (advertisement, invitation, letter, essay, etc.)</a:t>
            </a:r>
          </a:p>
          <a:p>
            <a:pPr algn="just"/>
            <a:r>
              <a:rPr lang="en-US" dirty="0" smtClean="0"/>
              <a:t>They apply selective vocabulary linked to their topic.</a:t>
            </a:r>
          </a:p>
          <a:p>
            <a:pPr algn="just"/>
            <a:r>
              <a:rPr lang="en-US" dirty="0" smtClean="0"/>
              <a:t>They </a:t>
            </a:r>
            <a:r>
              <a:rPr lang="en-US" dirty="0" smtClean="0"/>
              <a:t>enrich their knowledge with cultural, geographical, and scientific information.</a:t>
            </a:r>
          </a:p>
        </p:txBody>
      </p:sp>
    </p:spTree>
    <p:extLst>
      <p:ext uri="{BB962C8B-B14F-4D97-AF65-F5344CB8AC3E}">
        <p14:creationId xmlns:p14="http://schemas.microsoft.com/office/powerpoint/2010/main" val="25223680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i="1" dirty="0" smtClean="0"/>
              <a:t>W </a:t>
            </a:r>
            <a:r>
              <a:rPr lang="en-US" sz="2000" i="1" dirty="0" err="1" smtClean="0"/>
              <a:t>góry</a:t>
            </a:r>
            <a:r>
              <a:rPr lang="en-US" sz="2000" i="1" dirty="0" smtClean="0"/>
              <a:t>! W </a:t>
            </a:r>
            <a:r>
              <a:rPr lang="en-US" sz="2000" i="1" dirty="0" err="1" smtClean="0"/>
              <a:t>góry</a:t>
            </a:r>
            <a:r>
              <a:rPr lang="en-US" sz="2000" i="1" dirty="0" smtClean="0"/>
              <a:t>, </a:t>
            </a:r>
            <a:r>
              <a:rPr lang="en-US" sz="2000" i="1" dirty="0" err="1" smtClean="0"/>
              <a:t>miły</a:t>
            </a:r>
            <a:r>
              <a:rPr lang="en-US" sz="2000" i="1" dirty="0" smtClean="0"/>
              <a:t> </a:t>
            </a:r>
            <a:r>
              <a:rPr lang="en-US" sz="2000" i="1" dirty="0" err="1" smtClean="0"/>
              <a:t>bracie</a:t>
            </a:r>
            <a:r>
              <a:rPr lang="en-US" sz="2000" i="1" dirty="0" smtClean="0"/>
              <a:t>!</a:t>
            </a:r>
            <a:br>
              <a:rPr lang="en-US" sz="2000" i="1" dirty="0" smtClean="0"/>
            </a:br>
            <a:r>
              <a:rPr lang="en-US" sz="2000" i="1" dirty="0" smtClean="0"/>
              <a:t>Tam </a:t>
            </a:r>
            <a:r>
              <a:rPr lang="en-US" sz="2000" i="1" dirty="0" err="1" smtClean="0"/>
              <a:t>swoboda</a:t>
            </a:r>
            <a:r>
              <a:rPr lang="en-US" sz="2000" i="1" dirty="0" smtClean="0"/>
              <a:t> </a:t>
            </a:r>
            <a:r>
              <a:rPr lang="en-US" sz="2000" i="1" dirty="0" err="1" smtClean="0"/>
              <a:t>czeka</a:t>
            </a:r>
            <a:r>
              <a:rPr lang="en-US" sz="2000" i="1" dirty="0" smtClean="0"/>
              <a:t> </a:t>
            </a:r>
            <a:r>
              <a:rPr lang="en-US" sz="2000" i="1" dirty="0" err="1" smtClean="0"/>
              <a:t>na</a:t>
            </a:r>
            <a:r>
              <a:rPr lang="en-US" sz="2000" i="1" dirty="0" smtClean="0"/>
              <a:t> </a:t>
            </a:r>
            <a:r>
              <a:rPr lang="en-US" sz="2000" i="1" dirty="0" err="1" smtClean="0"/>
              <a:t>cię</a:t>
            </a:r>
            <a:r>
              <a:rPr lang="en-US" sz="2000" i="1" dirty="0" smtClean="0"/>
              <a:t>.</a:t>
            </a:r>
            <a:br>
              <a:rPr lang="en-US" sz="2000" i="1" dirty="0" smtClean="0"/>
            </a:br>
            <a:r>
              <a:rPr lang="en-US" sz="2000" dirty="0" err="1" smtClean="0"/>
              <a:t>Wincenty</a:t>
            </a:r>
            <a:r>
              <a:rPr lang="en-US" sz="2000" dirty="0" smtClean="0"/>
              <a:t> Pol  </a:t>
            </a:r>
            <a:r>
              <a:rPr lang="en-US" sz="2000" dirty="0">
                <a:effectLst/>
              </a:rPr>
              <a:t>„ </a:t>
            </a:r>
            <a:r>
              <a:rPr lang="en-US" sz="2000" dirty="0" err="1" smtClean="0"/>
              <a:t>Pieśń</a:t>
            </a:r>
            <a:r>
              <a:rPr lang="en-US" sz="2000" dirty="0" smtClean="0"/>
              <a:t> o </a:t>
            </a:r>
            <a:r>
              <a:rPr lang="en-US" sz="2000" dirty="0" err="1" smtClean="0"/>
              <a:t>ziemi</a:t>
            </a:r>
            <a:r>
              <a:rPr lang="en-US" sz="2000" dirty="0" smtClean="0"/>
              <a:t> </a:t>
            </a:r>
            <a:r>
              <a:rPr lang="en-US" sz="2000" dirty="0" err="1" smtClean="0"/>
              <a:t>naszej</a:t>
            </a:r>
            <a:r>
              <a:rPr lang="en-US" sz="2000" dirty="0" smtClean="0"/>
              <a:t>”</a:t>
            </a:r>
            <a:endParaRPr lang="en-US" sz="2000" dirty="0"/>
          </a:p>
        </p:txBody>
      </p:sp>
      <p:pic>
        <p:nvPicPr>
          <p:cNvPr id="8" name="Content Placeholder 7" descr="Screen Shot 2017-07-21 at 2.02.54 PM.png"/>
          <p:cNvPicPr>
            <a:picLocks noGrp="1" noChangeAspect="1"/>
          </p:cNvPicPr>
          <p:nvPr>
            <p:ph idx="1"/>
          </p:nvPr>
        </p:nvPicPr>
        <p:blipFill>
          <a:blip r:embed="rId2">
            <a:extLst>
              <a:ext uri="{28A0092B-C50C-407E-A947-70E740481C1C}">
                <a14:useLocalDpi xmlns:a14="http://schemas.microsoft.com/office/drawing/2010/main" val="0"/>
              </a:ext>
            </a:extLst>
          </a:blip>
          <a:srcRect l="4570" r="4570"/>
          <a:stretch>
            <a:fillRect/>
          </a:stretch>
        </p:blipFill>
        <p:spPr>
          <a:xfrm>
            <a:off x="1" y="1434085"/>
            <a:ext cx="9144000" cy="5423915"/>
          </a:xfrm>
        </p:spPr>
      </p:pic>
    </p:spTree>
    <p:extLst>
      <p:ext uri="{BB962C8B-B14F-4D97-AF65-F5344CB8AC3E}">
        <p14:creationId xmlns:p14="http://schemas.microsoft.com/office/powerpoint/2010/main" val="353417383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7-07-21 at 2.48.49 PM.png"/>
          <p:cNvPicPr>
            <a:picLocks noGrp="1" noChangeAspect="1"/>
          </p:cNvPicPr>
          <p:nvPr>
            <p:ph idx="1"/>
          </p:nvPr>
        </p:nvPicPr>
        <p:blipFill>
          <a:blip r:embed="rId2">
            <a:extLst>
              <a:ext uri="{28A0092B-C50C-407E-A947-70E740481C1C}">
                <a14:useLocalDpi xmlns:a14="http://schemas.microsoft.com/office/drawing/2010/main" val="0"/>
              </a:ext>
            </a:extLst>
          </a:blip>
          <a:srcRect t="27956" b="27956"/>
          <a:stretch>
            <a:fillRect/>
          </a:stretch>
        </p:blipFill>
        <p:spPr>
          <a:xfrm>
            <a:off x="-85921" y="1232647"/>
            <a:ext cx="9229921" cy="5475961"/>
          </a:xfrm>
        </p:spPr>
      </p:pic>
    </p:spTree>
    <p:extLst>
      <p:ext uri="{BB962C8B-B14F-4D97-AF65-F5344CB8AC3E}">
        <p14:creationId xmlns:p14="http://schemas.microsoft.com/office/powerpoint/2010/main" val="328573074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7-07-21 at 3.07.09 PM.png"/>
          <p:cNvPicPr>
            <a:picLocks noGrp="1" noChangeAspect="1"/>
          </p:cNvPicPr>
          <p:nvPr>
            <p:ph idx="1"/>
          </p:nvPr>
        </p:nvPicPr>
        <p:blipFill>
          <a:blip r:embed="rId2">
            <a:extLst>
              <a:ext uri="{28A0092B-C50C-407E-A947-70E740481C1C}">
                <a14:useLocalDpi xmlns:a14="http://schemas.microsoft.com/office/drawing/2010/main" val="0"/>
              </a:ext>
            </a:extLst>
          </a:blip>
          <a:srcRect l="-11918" r="-11918"/>
          <a:stretch>
            <a:fillRect/>
          </a:stretch>
        </p:blipFill>
        <p:spPr>
          <a:xfrm>
            <a:off x="-1688281" y="-315122"/>
            <a:ext cx="12090544" cy="7173122"/>
          </a:xfrm>
        </p:spPr>
      </p:pic>
    </p:spTree>
    <p:extLst>
      <p:ext uri="{BB962C8B-B14F-4D97-AF65-F5344CB8AC3E}">
        <p14:creationId xmlns:p14="http://schemas.microsoft.com/office/powerpoint/2010/main" val="361201490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Sources:</a:t>
            </a:r>
            <a:endParaRPr lang="en-US" dirty="0"/>
          </a:p>
        </p:txBody>
      </p:sp>
      <p:sp>
        <p:nvSpPr>
          <p:cNvPr id="3" name="Content Placeholder 2"/>
          <p:cNvSpPr>
            <a:spLocks noGrp="1"/>
          </p:cNvSpPr>
          <p:nvPr>
            <p:ph idx="1"/>
          </p:nvPr>
        </p:nvSpPr>
        <p:spPr/>
        <p:txBody>
          <a:bodyPr>
            <a:normAutofit/>
          </a:bodyPr>
          <a:lstStyle/>
          <a:p>
            <a:pPr algn="just"/>
            <a:r>
              <a:rPr lang="pl-PL" dirty="0">
                <a:latin typeface="Calibri"/>
                <a:cs typeface="Calibri"/>
              </a:rPr>
              <a:t>Ewa Lipińska, Anna </a:t>
            </a:r>
            <a:r>
              <a:rPr lang="pl-PL" dirty="0" err="1">
                <a:latin typeface="Calibri"/>
                <a:cs typeface="Calibri"/>
              </a:rPr>
              <a:t>Seretny</a:t>
            </a:r>
            <a:r>
              <a:rPr lang="pl-PL" dirty="0">
                <a:latin typeface="Calibri"/>
                <a:cs typeface="Calibri"/>
              </a:rPr>
              <a:t>, ed.  </a:t>
            </a:r>
            <a:r>
              <a:rPr lang="pl-PL" i="1" dirty="0">
                <a:latin typeface="Calibri"/>
                <a:cs typeface="Calibri"/>
              </a:rPr>
              <a:t>Z zagadnień dydaktyki języka polskiego jako obcego.  </a:t>
            </a:r>
            <a:r>
              <a:rPr lang="pl-PL" dirty="0">
                <a:latin typeface="Calibri"/>
                <a:cs typeface="Calibri"/>
              </a:rPr>
              <a:t>Kraków: </a:t>
            </a:r>
            <a:r>
              <a:rPr lang="pl-PL" dirty="0" err="1">
                <a:latin typeface="Calibri"/>
                <a:cs typeface="Calibri"/>
              </a:rPr>
              <a:t>Universitas</a:t>
            </a:r>
            <a:r>
              <a:rPr lang="pl-PL" dirty="0">
                <a:latin typeface="Calibri"/>
                <a:cs typeface="Calibri"/>
              </a:rPr>
              <a:t>, 2006.</a:t>
            </a:r>
            <a:endParaRPr lang="en-US" dirty="0">
              <a:latin typeface="Calibri"/>
              <a:cs typeface="Calibri"/>
            </a:endParaRPr>
          </a:p>
          <a:p>
            <a:pPr algn="just"/>
            <a:r>
              <a:rPr lang="en-US" dirty="0">
                <a:latin typeface="Calibri"/>
                <a:cs typeface="Calibri"/>
              </a:rPr>
              <a:t>W</a:t>
            </a:r>
            <a:r>
              <a:rPr lang="pl-PL" dirty="0" err="1">
                <a:latin typeface="Calibri"/>
                <a:cs typeface="Calibri"/>
              </a:rPr>
              <a:t>ładysław</a:t>
            </a:r>
            <a:r>
              <a:rPr lang="pl-PL" dirty="0">
                <a:latin typeface="Calibri"/>
                <a:cs typeface="Calibri"/>
              </a:rPr>
              <a:t> T. Miodunka</a:t>
            </a:r>
            <a:r>
              <a:rPr lang="en-US" dirty="0">
                <a:latin typeface="Calibri"/>
                <a:cs typeface="Calibri"/>
              </a:rPr>
              <a:t>, ed.</a:t>
            </a:r>
            <a:r>
              <a:rPr lang="pl-PL" dirty="0">
                <a:latin typeface="Calibri"/>
                <a:cs typeface="Calibri"/>
              </a:rPr>
              <a:t>  </a:t>
            </a:r>
            <a:r>
              <a:rPr lang="en-US" dirty="0">
                <a:latin typeface="Calibri"/>
                <a:cs typeface="Calibri"/>
              </a:rPr>
              <a:t> </a:t>
            </a:r>
            <a:r>
              <a:rPr lang="pl-PL" dirty="0">
                <a:latin typeface="Calibri"/>
                <a:cs typeface="Calibri"/>
              </a:rPr>
              <a:t> </a:t>
            </a:r>
            <a:r>
              <a:rPr lang="pl-PL" i="1" dirty="0">
                <a:latin typeface="Calibri"/>
                <a:cs typeface="Calibri"/>
              </a:rPr>
              <a:t>Kultura w nauczaniu języka polskiego jako obcego</a:t>
            </a:r>
            <a:r>
              <a:rPr lang="en-US" i="1" dirty="0">
                <a:latin typeface="Calibri"/>
                <a:cs typeface="Calibri"/>
              </a:rPr>
              <a:t>.  </a:t>
            </a:r>
            <a:r>
              <a:rPr lang="en-US" dirty="0" err="1">
                <a:latin typeface="Calibri"/>
                <a:cs typeface="Calibri"/>
              </a:rPr>
              <a:t>Krak</a:t>
            </a:r>
            <a:r>
              <a:rPr lang="pl-PL" dirty="0">
                <a:latin typeface="Calibri"/>
                <a:cs typeface="Calibri"/>
              </a:rPr>
              <a:t>ów: </a:t>
            </a:r>
            <a:r>
              <a:rPr lang="en-US" dirty="0" err="1">
                <a:latin typeface="Calibri"/>
                <a:cs typeface="Calibri"/>
              </a:rPr>
              <a:t>Universitas</a:t>
            </a:r>
            <a:r>
              <a:rPr lang="en-US" dirty="0">
                <a:latin typeface="Calibri"/>
                <a:cs typeface="Calibri"/>
              </a:rPr>
              <a:t>, 2004</a:t>
            </a:r>
            <a:r>
              <a:rPr lang="pl-PL" dirty="0">
                <a:latin typeface="Calibri"/>
                <a:cs typeface="Calibri"/>
              </a:rPr>
              <a:t>.</a:t>
            </a:r>
            <a:r>
              <a:rPr lang="en-US" dirty="0">
                <a:latin typeface="Calibri"/>
                <a:cs typeface="Calibri"/>
              </a:rPr>
              <a:t>  </a:t>
            </a:r>
            <a:r>
              <a:rPr lang="pl-PL" dirty="0">
                <a:latin typeface="Calibri"/>
                <a:cs typeface="Calibri"/>
              </a:rPr>
              <a:t> </a:t>
            </a:r>
          </a:p>
          <a:p>
            <a:pPr algn="just"/>
            <a:r>
              <a:rPr lang="pl-PL" dirty="0">
                <a:latin typeface="Calibri"/>
                <a:cs typeface="Calibri"/>
              </a:rPr>
              <a:t>Anna </a:t>
            </a:r>
            <a:r>
              <a:rPr lang="pl-PL" dirty="0" err="1">
                <a:latin typeface="Calibri"/>
                <a:cs typeface="Calibri"/>
              </a:rPr>
              <a:t>Seretny</a:t>
            </a:r>
            <a:r>
              <a:rPr lang="pl-PL" dirty="0">
                <a:latin typeface="Calibri"/>
                <a:cs typeface="Calibri"/>
              </a:rPr>
              <a:t>, Ewa Lipińska.  </a:t>
            </a:r>
            <a:r>
              <a:rPr lang="pl-PL" i="1" dirty="0">
                <a:latin typeface="Calibri"/>
                <a:cs typeface="Calibri"/>
              </a:rPr>
              <a:t>ABC metodyki nauczania języka polskiego jako obcego.  </a:t>
            </a:r>
            <a:r>
              <a:rPr lang="pl-PL" dirty="0">
                <a:latin typeface="Calibri"/>
                <a:cs typeface="Calibri"/>
              </a:rPr>
              <a:t>Kraków: </a:t>
            </a:r>
            <a:r>
              <a:rPr lang="pl-PL" dirty="0" err="1">
                <a:latin typeface="Calibri"/>
                <a:cs typeface="Calibri"/>
              </a:rPr>
              <a:t>Universitas</a:t>
            </a:r>
            <a:r>
              <a:rPr lang="pl-PL" dirty="0">
                <a:latin typeface="Calibri"/>
                <a:cs typeface="Calibri"/>
              </a:rPr>
              <a:t>, 2005</a:t>
            </a:r>
            <a:r>
              <a:rPr lang="pl-PL" dirty="0" smtClean="0">
                <a:latin typeface="Calibri"/>
                <a:cs typeface="Calibri"/>
              </a:rPr>
              <a:t>.</a:t>
            </a:r>
          </a:p>
          <a:p>
            <a:pPr marL="0" indent="0">
              <a:buNone/>
            </a:pPr>
            <a:endParaRPr lang="en-US" dirty="0"/>
          </a:p>
        </p:txBody>
      </p:sp>
    </p:spTree>
    <p:extLst>
      <p:ext uri="{BB962C8B-B14F-4D97-AF65-F5344CB8AC3E}">
        <p14:creationId xmlns:p14="http://schemas.microsoft.com/office/powerpoint/2010/main" val="74781912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0" dirty="0" smtClean="0">
                <a:latin typeface="Century"/>
                <a:cs typeface="Century"/>
              </a:rPr>
              <a:t>Recommended</a:t>
            </a:r>
            <a:r>
              <a:rPr lang="en-US" sz="3200" b="0" dirty="0" smtClean="0">
                <a:latin typeface="Century"/>
                <a:cs typeface="Century"/>
              </a:rPr>
              <a:t> textbooks:</a:t>
            </a:r>
            <a:endParaRPr lang="en-US" sz="3200" b="0" dirty="0">
              <a:latin typeface="Century"/>
              <a:cs typeface="Century"/>
            </a:endParaRPr>
          </a:p>
        </p:txBody>
      </p:sp>
      <p:sp>
        <p:nvSpPr>
          <p:cNvPr id="3" name="Content Placeholder 2"/>
          <p:cNvSpPr>
            <a:spLocks noGrp="1"/>
          </p:cNvSpPr>
          <p:nvPr>
            <p:ph idx="1"/>
          </p:nvPr>
        </p:nvSpPr>
        <p:spPr/>
        <p:txBody>
          <a:bodyPr>
            <a:normAutofit/>
          </a:bodyPr>
          <a:lstStyle/>
          <a:p>
            <a:pPr algn="just"/>
            <a:r>
              <a:rPr lang="en-US" dirty="0" err="1"/>
              <a:t>Piotr</a:t>
            </a:r>
            <a:r>
              <a:rPr lang="en-US" dirty="0"/>
              <a:t> </a:t>
            </a:r>
            <a:r>
              <a:rPr lang="en-US" dirty="0" err="1"/>
              <a:t>Garncarek</a:t>
            </a:r>
            <a:r>
              <a:rPr lang="en-US" dirty="0"/>
              <a:t>.  </a:t>
            </a:r>
            <a:r>
              <a:rPr lang="en-US" i="1" dirty="0" err="1"/>
              <a:t>Czas</a:t>
            </a:r>
            <a:r>
              <a:rPr lang="en-US" i="1" dirty="0"/>
              <a:t> </a:t>
            </a:r>
            <a:r>
              <a:rPr lang="en-US" i="1" dirty="0" err="1"/>
              <a:t>na</a:t>
            </a:r>
            <a:r>
              <a:rPr lang="en-US" i="1" dirty="0"/>
              <a:t> </a:t>
            </a:r>
            <a:r>
              <a:rPr lang="en-US" i="1" dirty="0" err="1"/>
              <a:t>czasownik</a:t>
            </a:r>
            <a:r>
              <a:rPr lang="en-US" i="1" dirty="0"/>
              <a:t>.  </a:t>
            </a:r>
            <a:r>
              <a:rPr lang="en-US" dirty="0" err="1"/>
              <a:t>Kraków</a:t>
            </a:r>
            <a:r>
              <a:rPr lang="en-US" dirty="0"/>
              <a:t>: </a:t>
            </a:r>
            <a:r>
              <a:rPr lang="en-US" dirty="0" err="1"/>
              <a:t>Universitas</a:t>
            </a:r>
            <a:r>
              <a:rPr lang="en-US" dirty="0"/>
              <a:t>,  2011.</a:t>
            </a:r>
          </a:p>
          <a:p>
            <a:pPr algn="just"/>
            <a:r>
              <a:rPr lang="en-US" dirty="0"/>
              <a:t>Anna </a:t>
            </a:r>
            <a:r>
              <a:rPr lang="en-US" dirty="0" err="1"/>
              <a:t>Pięcińska</a:t>
            </a:r>
            <a:r>
              <a:rPr lang="en-US" dirty="0"/>
              <a:t>.   </a:t>
            </a:r>
            <a:r>
              <a:rPr lang="en-US" i="1" dirty="0"/>
              <a:t>Co </a:t>
            </a:r>
            <a:r>
              <a:rPr lang="en-US" i="1" dirty="0" err="1"/>
              <a:t>raz</a:t>
            </a:r>
            <a:r>
              <a:rPr lang="en-US" i="1" dirty="0"/>
              <a:t> </a:t>
            </a:r>
            <a:r>
              <a:rPr lang="en-US" i="1" dirty="0" err="1"/>
              <a:t>wejdzie</a:t>
            </a:r>
            <a:r>
              <a:rPr lang="en-US" i="1" dirty="0"/>
              <a:t> do </a:t>
            </a:r>
            <a:r>
              <a:rPr lang="en-US" i="1" dirty="0" err="1"/>
              <a:t>głowy</a:t>
            </a:r>
            <a:r>
              <a:rPr lang="en-US" i="1" dirty="0"/>
              <a:t> – </a:t>
            </a:r>
            <a:r>
              <a:rPr lang="en-US" i="1" dirty="0" err="1"/>
              <a:t>już</a:t>
            </a:r>
            <a:r>
              <a:rPr lang="en-US" i="1" dirty="0"/>
              <a:t> z </a:t>
            </a:r>
            <a:r>
              <a:rPr lang="en-US" i="1" dirty="0" err="1"/>
              <a:t>niej</a:t>
            </a:r>
            <a:r>
              <a:rPr lang="en-US" i="1" dirty="0"/>
              <a:t> </a:t>
            </a:r>
            <a:r>
              <a:rPr lang="en-US" i="1" dirty="0" err="1"/>
              <a:t>nie</a:t>
            </a:r>
            <a:r>
              <a:rPr lang="en-US" i="1" dirty="0"/>
              <a:t> </a:t>
            </a:r>
            <a:r>
              <a:rPr lang="en-US" i="1" dirty="0" err="1"/>
              <a:t>wyleci</a:t>
            </a:r>
            <a:r>
              <a:rPr lang="en-US" i="1" dirty="0"/>
              <a:t>, </a:t>
            </a:r>
            <a:r>
              <a:rPr lang="en-US" i="1" dirty="0" err="1"/>
              <a:t>czyli</a:t>
            </a:r>
            <a:r>
              <a:rPr lang="en-US" i="1" dirty="0"/>
              <a:t> </a:t>
            </a:r>
            <a:r>
              <a:rPr lang="en-US" i="1" dirty="0" err="1"/>
              <a:t>frazeologia</a:t>
            </a:r>
            <a:r>
              <a:rPr lang="en-US" i="1" dirty="0"/>
              <a:t> </a:t>
            </a:r>
            <a:r>
              <a:rPr lang="en-US" i="1" dirty="0" err="1"/>
              <a:t>prosta</a:t>
            </a:r>
            <a:r>
              <a:rPr lang="en-US" i="1" dirty="0"/>
              <a:t> </a:t>
            </a:r>
            <a:r>
              <a:rPr lang="en-US" i="1" dirty="0" err="1"/>
              <a:t>i</a:t>
            </a:r>
            <a:r>
              <a:rPr lang="en-US" i="1" dirty="0"/>
              <a:t> </a:t>
            </a:r>
            <a:r>
              <a:rPr lang="en-US" i="1" dirty="0" err="1"/>
              <a:t>przyjemna</a:t>
            </a:r>
            <a:r>
              <a:rPr lang="en-US" i="1" dirty="0"/>
              <a:t>.  </a:t>
            </a:r>
            <a:r>
              <a:rPr lang="en-US" i="1" dirty="0" err="1"/>
              <a:t>Kraków</a:t>
            </a:r>
            <a:r>
              <a:rPr lang="en-US" i="1" dirty="0"/>
              <a:t>: </a:t>
            </a:r>
            <a:r>
              <a:rPr lang="en-US" i="1" dirty="0" err="1"/>
              <a:t>Universitas</a:t>
            </a:r>
            <a:r>
              <a:rPr lang="en-US" i="1" dirty="0"/>
              <a:t>, 2006</a:t>
            </a:r>
            <a:r>
              <a:rPr lang="en-US" i="1" dirty="0" smtClean="0"/>
              <a:t>.</a:t>
            </a:r>
            <a:endParaRPr lang="en-US" dirty="0"/>
          </a:p>
          <a:p>
            <a:pPr algn="just"/>
            <a:r>
              <a:rPr lang="en-US" dirty="0" err="1"/>
              <a:t>Marek</a:t>
            </a:r>
            <a:r>
              <a:rPr lang="en-US" dirty="0"/>
              <a:t> </a:t>
            </a:r>
            <a:r>
              <a:rPr lang="en-US" dirty="0" err="1"/>
              <a:t>Wójcikiewicz</a:t>
            </a:r>
            <a:r>
              <a:rPr lang="en-US" dirty="0"/>
              <a:t>.  </a:t>
            </a:r>
            <a:r>
              <a:rPr lang="en-US" i="1" dirty="0" err="1"/>
              <a:t>Piszę</a:t>
            </a:r>
            <a:r>
              <a:rPr lang="en-US" i="1" dirty="0"/>
              <a:t>, </a:t>
            </a:r>
            <a:r>
              <a:rPr lang="en-US" i="1" dirty="0" err="1"/>
              <a:t>więc</a:t>
            </a:r>
            <a:r>
              <a:rPr lang="en-US" i="1" dirty="0"/>
              <a:t> </a:t>
            </a:r>
            <a:r>
              <a:rPr lang="en-US" i="1" dirty="0" err="1"/>
              <a:t>jestem</a:t>
            </a:r>
            <a:r>
              <a:rPr lang="en-US" i="1" dirty="0"/>
              <a:t>.  </a:t>
            </a:r>
            <a:r>
              <a:rPr lang="en-US" i="1" dirty="0" err="1"/>
              <a:t>Podręcznik</a:t>
            </a:r>
            <a:r>
              <a:rPr lang="en-US" i="1" dirty="0"/>
              <a:t> </a:t>
            </a:r>
            <a:r>
              <a:rPr lang="en-US" i="1" dirty="0" err="1"/>
              <a:t>kompozycji</a:t>
            </a:r>
            <a:r>
              <a:rPr lang="en-US" i="1" dirty="0"/>
              <a:t> </a:t>
            </a:r>
            <a:r>
              <a:rPr lang="en-US" i="1" dirty="0" err="1"/>
              <a:t>i</a:t>
            </a:r>
            <a:r>
              <a:rPr lang="en-US" i="1" dirty="0"/>
              <a:t> </a:t>
            </a:r>
            <a:r>
              <a:rPr lang="en-US" i="1" dirty="0" err="1"/>
              <a:t>redakcji</a:t>
            </a:r>
            <a:r>
              <a:rPr lang="en-US" i="1" dirty="0"/>
              <a:t> </a:t>
            </a:r>
            <a:r>
              <a:rPr lang="en-US" i="1" dirty="0" err="1"/>
              <a:t>tekstów</a:t>
            </a:r>
            <a:r>
              <a:rPr lang="en-US" i="1" dirty="0"/>
              <a:t>.  </a:t>
            </a:r>
            <a:r>
              <a:rPr lang="en-US" dirty="0" err="1"/>
              <a:t>Kraków</a:t>
            </a:r>
            <a:r>
              <a:rPr lang="en-US" dirty="0"/>
              <a:t>:  UJ, 1993.  </a:t>
            </a:r>
            <a:endParaRPr lang="en-US" dirty="0" smtClean="0"/>
          </a:p>
          <a:p>
            <a:endParaRPr lang="en-US" dirty="0"/>
          </a:p>
        </p:txBody>
      </p:sp>
    </p:spTree>
    <p:extLst>
      <p:ext uri="{BB962C8B-B14F-4D97-AF65-F5344CB8AC3E}">
        <p14:creationId xmlns:p14="http://schemas.microsoft.com/office/powerpoint/2010/main" val="294550669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0" dirty="0" smtClean="0">
                <a:latin typeface="Century"/>
                <a:cs typeface="Century"/>
              </a:rPr>
              <a:t>Sources on the </a:t>
            </a:r>
            <a:r>
              <a:rPr lang="en-US" sz="3200" b="0" dirty="0" err="1" smtClean="0">
                <a:latin typeface="Century"/>
                <a:cs typeface="Century"/>
              </a:rPr>
              <a:t>Tatras</a:t>
            </a:r>
            <a:r>
              <a:rPr lang="en-US" sz="3200" b="0" dirty="0">
                <a:latin typeface="Century"/>
                <a:cs typeface="Century"/>
              </a:rPr>
              <a:t>:</a:t>
            </a:r>
          </a:p>
        </p:txBody>
      </p:sp>
      <p:sp>
        <p:nvSpPr>
          <p:cNvPr id="3" name="Content Placeholder 2"/>
          <p:cNvSpPr>
            <a:spLocks noGrp="1"/>
          </p:cNvSpPr>
          <p:nvPr>
            <p:ph idx="1"/>
          </p:nvPr>
        </p:nvSpPr>
        <p:spPr/>
        <p:txBody>
          <a:bodyPr>
            <a:normAutofit fontScale="32500" lnSpcReduction="20000"/>
          </a:bodyPr>
          <a:lstStyle/>
          <a:p>
            <a:endParaRPr lang="pl-PL" dirty="0" smtClean="0">
              <a:effectLst/>
            </a:endParaRPr>
          </a:p>
          <a:p>
            <a:r>
              <a:rPr lang="pl-PL" sz="7400" dirty="0">
                <a:effectLst/>
              </a:rPr>
              <a:t>Michał Jagiełło.  </a:t>
            </a:r>
            <a:r>
              <a:rPr lang="pl-PL" sz="7400" i="1" dirty="0">
                <a:effectLst/>
              </a:rPr>
              <a:t>Tatry i Poeci.  Antologia wierszy. </a:t>
            </a:r>
            <a:r>
              <a:rPr lang="pl-PL" sz="7400" dirty="0">
                <a:effectLst/>
              </a:rPr>
              <a:t>Warszawa</a:t>
            </a:r>
            <a:r>
              <a:rPr lang="en-US" sz="7400" dirty="0">
                <a:effectLst/>
              </a:rPr>
              <a:t>:  Pa</a:t>
            </a:r>
            <a:r>
              <a:rPr lang="pl-PL" sz="7400" dirty="0" err="1">
                <a:effectLst/>
              </a:rPr>
              <a:t>ństwowy</a:t>
            </a:r>
            <a:r>
              <a:rPr lang="pl-PL" sz="7400" dirty="0">
                <a:effectLst/>
              </a:rPr>
              <a:t> Instytut Wydawniczy, 2007</a:t>
            </a:r>
            <a:r>
              <a:rPr lang="pl-PL" sz="7400" dirty="0" smtClean="0">
                <a:effectLst/>
              </a:rPr>
              <a:t>.</a:t>
            </a:r>
            <a:endParaRPr lang="pl-PL" sz="7400" dirty="0">
              <a:effectLst/>
            </a:endParaRPr>
          </a:p>
          <a:p>
            <a:r>
              <a:rPr lang="pl-PL" sz="7400" dirty="0" smtClean="0">
                <a:effectLst/>
              </a:rPr>
              <a:t>Kazimierz </a:t>
            </a:r>
            <a:r>
              <a:rPr lang="pl-PL" sz="7400" dirty="0">
                <a:effectLst/>
              </a:rPr>
              <a:t>Przerwa-Tetmajer.  </a:t>
            </a:r>
            <a:r>
              <a:rPr lang="pl-PL" sz="7400" i="1" dirty="0">
                <a:effectLst/>
              </a:rPr>
              <a:t>Bajeczny świat Tatr</a:t>
            </a:r>
            <a:r>
              <a:rPr lang="pl-PL" sz="7400" dirty="0">
                <a:effectLst/>
              </a:rPr>
              <a:t>.  Warszawa: Nakład i druk Tow. </a:t>
            </a:r>
            <a:r>
              <a:rPr lang="pl-PL" sz="7400" dirty="0" err="1">
                <a:effectLst/>
              </a:rPr>
              <a:t>Akc</a:t>
            </a:r>
            <a:r>
              <a:rPr lang="pl-PL" sz="7400" dirty="0">
                <a:effectLst/>
              </a:rPr>
              <a:t>. S. Orgelbranda, 1906</a:t>
            </a:r>
            <a:r>
              <a:rPr lang="pl-PL" sz="7400" dirty="0" smtClean="0">
                <a:effectLst/>
              </a:rPr>
              <a:t>.</a:t>
            </a:r>
          </a:p>
          <a:p>
            <a:pPr marL="0" indent="0">
              <a:buNone/>
            </a:pPr>
            <a:endParaRPr lang="en-US" sz="7400" dirty="0">
              <a:effectLst/>
            </a:endParaRPr>
          </a:p>
          <a:p>
            <a:pPr algn="just"/>
            <a:r>
              <a:rPr lang="pl-PL" sz="6200" dirty="0" err="1" smtClean="0">
                <a:latin typeface="+mj-lt"/>
                <a:cs typeface="Calibri"/>
              </a:rPr>
              <a:t>Photographs</a:t>
            </a:r>
            <a:r>
              <a:rPr lang="pl-PL" sz="6200" dirty="0" smtClean="0">
                <a:latin typeface="+mj-lt"/>
                <a:cs typeface="Calibri"/>
              </a:rPr>
              <a:t> </a:t>
            </a:r>
            <a:r>
              <a:rPr lang="pl-PL" sz="6200" dirty="0">
                <a:latin typeface="+mj-lt"/>
                <a:cs typeface="Calibri"/>
              </a:rPr>
              <a:t>by Anna Zofia Gąsienica </a:t>
            </a:r>
            <a:r>
              <a:rPr lang="pl-PL" sz="6200" dirty="0" err="1">
                <a:latin typeface="+mj-lt"/>
                <a:cs typeface="Calibri"/>
              </a:rPr>
              <a:t>Byrcyn</a:t>
            </a:r>
            <a:endParaRPr lang="pl-PL" sz="6200" dirty="0">
              <a:latin typeface="+mj-lt"/>
              <a:cs typeface="Calibri"/>
            </a:endParaRPr>
          </a:p>
          <a:p>
            <a:pPr marL="0" indent="0" algn="just">
              <a:buNone/>
            </a:pPr>
            <a:endParaRPr lang="en-US" sz="7400" dirty="0">
              <a:latin typeface="+mj-lt"/>
            </a:endParaRPr>
          </a:p>
          <a:p>
            <a:endParaRPr lang="en-US" sz="7400" dirty="0">
              <a:effectLst/>
            </a:endParaRPr>
          </a:p>
          <a:p>
            <a:endParaRPr lang="en-US" sz="7400" dirty="0">
              <a:effectLst/>
            </a:endParaRPr>
          </a:p>
          <a:p>
            <a:endParaRPr lang="en-US" dirty="0"/>
          </a:p>
        </p:txBody>
      </p:sp>
    </p:spTree>
    <p:extLst>
      <p:ext uri="{BB962C8B-B14F-4D97-AF65-F5344CB8AC3E}">
        <p14:creationId xmlns:p14="http://schemas.microsoft.com/office/powerpoint/2010/main" val="329125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0" dirty="0" smtClean="0"/>
              <a:t>Possible Activities</a:t>
            </a:r>
            <a:endParaRPr lang="en-US" sz="2800" b="0" dirty="0"/>
          </a:p>
        </p:txBody>
      </p:sp>
      <p:sp>
        <p:nvSpPr>
          <p:cNvPr id="3" name="Content Placeholder 2"/>
          <p:cNvSpPr>
            <a:spLocks noGrp="1"/>
          </p:cNvSpPr>
          <p:nvPr>
            <p:ph idx="1"/>
          </p:nvPr>
        </p:nvSpPr>
        <p:spPr/>
        <p:txBody>
          <a:bodyPr>
            <a:normAutofit fontScale="92500" lnSpcReduction="10000"/>
          </a:bodyPr>
          <a:lstStyle/>
          <a:p>
            <a:r>
              <a:rPr lang="en-US" dirty="0" smtClean="0"/>
              <a:t>Present  a chosen  National Park of Poland</a:t>
            </a:r>
          </a:p>
          <a:p>
            <a:r>
              <a:rPr lang="en-US" dirty="0" smtClean="0"/>
              <a:t>Plan a trip to one of the Polish National Parks</a:t>
            </a:r>
          </a:p>
          <a:p>
            <a:r>
              <a:rPr lang="en-US" dirty="0" smtClean="0"/>
              <a:t>Invite a foreigner in an e-mail to visit one of the Parks</a:t>
            </a:r>
          </a:p>
          <a:p>
            <a:r>
              <a:rPr lang="en-US" dirty="0" smtClean="0"/>
              <a:t>Create an advertisement for one of the Polish National Parks</a:t>
            </a:r>
          </a:p>
          <a:p>
            <a:r>
              <a:rPr lang="en-US" dirty="0" smtClean="0"/>
              <a:t>Discuss symbols of Polish National Parks</a:t>
            </a:r>
          </a:p>
          <a:p>
            <a:r>
              <a:rPr lang="en-US" dirty="0"/>
              <a:t>Present local color/folklore/legends linked to the </a:t>
            </a:r>
            <a:r>
              <a:rPr lang="en-US" dirty="0" smtClean="0"/>
              <a:t>area</a:t>
            </a:r>
          </a:p>
          <a:p>
            <a:pPr marL="0" indent="0">
              <a:buNone/>
            </a:pPr>
            <a:endParaRPr lang="en-US" dirty="0"/>
          </a:p>
        </p:txBody>
      </p:sp>
    </p:spTree>
    <p:extLst>
      <p:ext uri="{BB962C8B-B14F-4D97-AF65-F5344CB8AC3E}">
        <p14:creationId xmlns:p14="http://schemas.microsoft.com/office/powerpoint/2010/main" val="34207509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59" y="89647"/>
            <a:ext cx="7583488" cy="1143000"/>
          </a:xfrm>
        </p:spPr>
        <p:txBody>
          <a:bodyPr/>
          <a:lstStyle/>
          <a:p>
            <a:endParaRPr lang="en-US"/>
          </a:p>
        </p:txBody>
      </p:sp>
      <p:pic>
        <p:nvPicPr>
          <p:cNvPr id="4" name="Content Placeholder 3" descr="Screen Shot 2017-07-21 at 3.05.56 PM.png"/>
          <p:cNvPicPr>
            <a:picLocks noGrp="1" noChangeAspect="1"/>
          </p:cNvPicPr>
          <p:nvPr>
            <p:ph idx="1"/>
          </p:nvPr>
        </p:nvPicPr>
        <p:blipFill>
          <a:blip r:embed="rId2">
            <a:extLst>
              <a:ext uri="{28A0092B-C50C-407E-A947-70E740481C1C}">
                <a14:useLocalDpi xmlns:a14="http://schemas.microsoft.com/office/drawing/2010/main" val="0"/>
              </a:ext>
            </a:extLst>
          </a:blip>
          <a:srcRect l="-29345" r="-29345"/>
          <a:stretch>
            <a:fillRect/>
          </a:stretch>
        </p:blipFill>
        <p:spPr>
          <a:xfrm>
            <a:off x="-1116021" y="25896"/>
            <a:ext cx="4655886" cy="2762261"/>
          </a:xfrm>
        </p:spPr>
      </p:pic>
      <p:pic>
        <p:nvPicPr>
          <p:cNvPr id="5" name="Picture 4" descr="Screen Shot 2017-07-21 at 3.11.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7221" y="-165962"/>
            <a:ext cx="3324241" cy="2954120"/>
          </a:xfrm>
          <a:prstGeom prst="rect">
            <a:avLst/>
          </a:prstGeom>
        </p:spPr>
      </p:pic>
      <p:pic>
        <p:nvPicPr>
          <p:cNvPr id="6" name="Picture 5" descr="Screen Shot 2017-07-21 at 3.03.1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3977" y="4687156"/>
            <a:ext cx="3137485" cy="2525648"/>
          </a:xfrm>
          <a:prstGeom prst="rect">
            <a:avLst/>
          </a:prstGeom>
        </p:spPr>
      </p:pic>
      <p:pic>
        <p:nvPicPr>
          <p:cNvPr id="7" name="Picture 6" descr="Screen Shot 2017-07-21 at 3.09.3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891" y="2788157"/>
            <a:ext cx="3012482" cy="4069843"/>
          </a:xfrm>
          <a:prstGeom prst="rect">
            <a:avLst/>
          </a:prstGeom>
        </p:spPr>
      </p:pic>
      <p:pic>
        <p:nvPicPr>
          <p:cNvPr id="9" name="Picture 8" descr="Screen Shot 2017-07-21 at 3.12.1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6506" y="-117672"/>
            <a:ext cx="3517493" cy="4724397"/>
          </a:xfrm>
          <a:prstGeom prst="rect">
            <a:avLst/>
          </a:prstGeom>
        </p:spPr>
      </p:pic>
      <p:pic>
        <p:nvPicPr>
          <p:cNvPr id="13" name="Picture 12" descr="Screen Shot 2017-07-21 at 3.12.4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9591" y="2732380"/>
            <a:ext cx="2937030" cy="2122841"/>
          </a:xfrm>
          <a:prstGeom prst="rect">
            <a:avLst/>
          </a:prstGeom>
        </p:spPr>
      </p:pic>
      <p:pic>
        <p:nvPicPr>
          <p:cNvPr id="14" name="Picture 13" descr="Screen Shot 2017-07-21 at 3.21.45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6507" y="4237429"/>
            <a:ext cx="3517493" cy="2620571"/>
          </a:xfrm>
          <a:prstGeom prst="rect">
            <a:avLst/>
          </a:prstGeom>
        </p:spPr>
      </p:pic>
    </p:spTree>
    <p:extLst>
      <p:ext uri="{BB962C8B-B14F-4D97-AF65-F5344CB8AC3E}">
        <p14:creationId xmlns:p14="http://schemas.microsoft.com/office/powerpoint/2010/main" val="19382174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Write about/or talk about local traditions/music/songs/dances </a:t>
            </a:r>
          </a:p>
          <a:p>
            <a:r>
              <a:rPr lang="en-US" dirty="0"/>
              <a:t>Present a well known person from that area</a:t>
            </a:r>
          </a:p>
          <a:p>
            <a:r>
              <a:rPr lang="en-US" dirty="0"/>
              <a:t>Describe animals and plants of that place</a:t>
            </a:r>
          </a:p>
          <a:p>
            <a:r>
              <a:rPr lang="en-US" dirty="0"/>
              <a:t>Describe cultural activities</a:t>
            </a:r>
          </a:p>
          <a:p>
            <a:r>
              <a:rPr lang="en-US" dirty="0"/>
              <a:t>Write about your dream vacation in Poland</a:t>
            </a:r>
          </a:p>
          <a:p>
            <a:r>
              <a:rPr lang="en-US" dirty="0"/>
              <a:t>Write a fictional tale/fairy tale about that region</a:t>
            </a:r>
          </a:p>
          <a:p>
            <a:pPr marL="0" indent="0">
              <a:buNone/>
            </a:pPr>
            <a:endParaRPr lang="en-US" dirty="0"/>
          </a:p>
          <a:p>
            <a:endParaRPr lang="en-US" dirty="0"/>
          </a:p>
        </p:txBody>
      </p:sp>
    </p:spTree>
    <p:extLst>
      <p:ext uri="{BB962C8B-B14F-4D97-AF65-F5344CB8AC3E}">
        <p14:creationId xmlns:p14="http://schemas.microsoft.com/office/powerpoint/2010/main" val="358234833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Symbols of the National Parks</a:t>
            </a:r>
            <a:br>
              <a:rPr lang="en-US" sz="3200" dirty="0" smtClean="0"/>
            </a:br>
            <a:r>
              <a:rPr lang="en-US" sz="3200" dirty="0" smtClean="0"/>
              <a:t> in Poland</a:t>
            </a:r>
            <a:endParaRPr lang="en-US" sz="3200" dirty="0"/>
          </a:p>
        </p:txBody>
      </p:sp>
      <p:pic>
        <p:nvPicPr>
          <p:cNvPr id="4" name="Content Placeholder 3" descr="Screen Shot 2016-12-14 at 6.33.25 PM.png"/>
          <p:cNvPicPr>
            <a:picLocks noGrp="1" noChangeAspect="1"/>
          </p:cNvPicPr>
          <p:nvPr>
            <p:ph idx="1"/>
          </p:nvPr>
        </p:nvPicPr>
        <p:blipFill>
          <a:blip r:embed="rId2">
            <a:extLst>
              <a:ext uri="{28A0092B-C50C-407E-A947-70E740481C1C}">
                <a14:useLocalDpi xmlns:a14="http://schemas.microsoft.com/office/drawing/2010/main" val="0"/>
              </a:ext>
            </a:extLst>
          </a:blip>
          <a:srcRect l="-2798" r="-2798"/>
          <a:stretch>
            <a:fillRect/>
          </a:stretch>
        </p:blipFill>
        <p:spPr>
          <a:xfrm>
            <a:off x="-283198" y="1092011"/>
            <a:ext cx="9781724" cy="5803337"/>
          </a:xfrm>
        </p:spPr>
      </p:pic>
    </p:spTree>
    <p:extLst>
      <p:ext uri="{BB962C8B-B14F-4D97-AF65-F5344CB8AC3E}">
        <p14:creationId xmlns:p14="http://schemas.microsoft.com/office/powerpoint/2010/main" val="337006517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12-14 at 6.34.03 PM.png"/>
          <p:cNvPicPr>
            <a:picLocks noGrp="1" noChangeAspect="1"/>
          </p:cNvPicPr>
          <p:nvPr>
            <p:ph idx="1"/>
          </p:nvPr>
        </p:nvPicPr>
        <p:blipFill>
          <a:blip r:embed="rId2">
            <a:extLst>
              <a:ext uri="{28A0092B-C50C-407E-A947-70E740481C1C}">
                <a14:useLocalDpi xmlns:a14="http://schemas.microsoft.com/office/drawing/2010/main" val="0"/>
              </a:ext>
            </a:extLst>
          </a:blip>
          <a:srcRect l="-12772" r="-12772"/>
          <a:stretch>
            <a:fillRect/>
          </a:stretch>
        </p:blipFill>
        <p:spPr>
          <a:xfrm>
            <a:off x="-1224438" y="0"/>
            <a:ext cx="11408292" cy="6768353"/>
          </a:xfrm>
        </p:spPr>
      </p:pic>
    </p:spTree>
    <p:extLst>
      <p:ext uri="{BB962C8B-B14F-4D97-AF65-F5344CB8AC3E}">
        <p14:creationId xmlns:p14="http://schemas.microsoft.com/office/powerpoint/2010/main" val="267117648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0" dirty="0" smtClean="0"/>
              <a:t>PowerPoint/</a:t>
            </a:r>
            <a:r>
              <a:rPr lang="en-US" sz="2800" b="0" dirty="0" err="1" smtClean="0"/>
              <a:t>Prezi</a:t>
            </a:r>
            <a:r>
              <a:rPr lang="en-US" sz="2800" b="0" dirty="0" smtClean="0"/>
              <a:t> Presentation on a  Chosen National Park in Poland</a:t>
            </a:r>
            <a:endParaRPr lang="en-US" sz="2800" b="0" dirty="0"/>
          </a:p>
        </p:txBody>
      </p:sp>
      <p:sp>
        <p:nvSpPr>
          <p:cNvPr id="3" name="Content Placeholder 2"/>
          <p:cNvSpPr>
            <a:spLocks noGrp="1"/>
          </p:cNvSpPr>
          <p:nvPr>
            <p:ph idx="1"/>
          </p:nvPr>
        </p:nvSpPr>
        <p:spPr/>
        <p:txBody>
          <a:bodyPr/>
          <a:lstStyle/>
          <a:p>
            <a:pPr algn="just"/>
            <a:r>
              <a:rPr lang="en-US" dirty="0" smtClean="0"/>
              <a:t>Describe the park location,  mountains, hills, valleys, lakes, rivers, plants, trees, animals, and birds</a:t>
            </a:r>
          </a:p>
          <a:p>
            <a:pPr marL="0" indent="0" algn="just">
              <a:buNone/>
            </a:pPr>
            <a:endParaRPr lang="en-US" dirty="0" smtClean="0"/>
          </a:p>
          <a:p>
            <a:pPr algn="just"/>
            <a:r>
              <a:rPr lang="en-US" dirty="0" err="1" smtClean="0"/>
              <a:t>Opisz</a:t>
            </a:r>
            <a:r>
              <a:rPr lang="en-US" dirty="0" smtClean="0"/>
              <a:t> </a:t>
            </a:r>
            <a:r>
              <a:rPr lang="en-US" dirty="0" err="1" smtClean="0"/>
              <a:t>lokalizację</a:t>
            </a:r>
            <a:r>
              <a:rPr lang="en-US" dirty="0" smtClean="0"/>
              <a:t>, </a:t>
            </a:r>
            <a:r>
              <a:rPr lang="en-US" dirty="0" err="1" smtClean="0"/>
              <a:t>szczyty</a:t>
            </a:r>
            <a:r>
              <a:rPr lang="en-US" dirty="0" smtClean="0"/>
              <a:t>, </a:t>
            </a:r>
            <a:r>
              <a:rPr lang="en-US" dirty="0" err="1" smtClean="0"/>
              <a:t>góry</a:t>
            </a:r>
            <a:r>
              <a:rPr lang="en-US" dirty="0" smtClean="0"/>
              <a:t>, </a:t>
            </a:r>
            <a:r>
              <a:rPr lang="en-US" dirty="0" err="1" smtClean="0"/>
              <a:t>pagórki</a:t>
            </a:r>
            <a:r>
              <a:rPr lang="en-US" dirty="0" smtClean="0"/>
              <a:t>, </a:t>
            </a:r>
            <a:r>
              <a:rPr lang="en-US" dirty="0" err="1" smtClean="0"/>
              <a:t>doliny</a:t>
            </a:r>
            <a:r>
              <a:rPr lang="en-US" dirty="0" smtClean="0"/>
              <a:t>, </a:t>
            </a:r>
            <a:r>
              <a:rPr lang="en-US" dirty="0" err="1" smtClean="0"/>
              <a:t>jeziora</a:t>
            </a:r>
            <a:r>
              <a:rPr lang="en-US" dirty="0" smtClean="0"/>
              <a:t>, </a:t>
            </a:r>
            <a:r>
              <a:rPr lang="en-US" dirty="0" err="1" smtClean="0"/>
              <a:t>rzeki</a:t>
            </a:r>
            <a:r>
              <a:rPr lang="en-US" dirty="0" smtClean="0"/>
              <a:t>, </a:t>
            </a:r>
            <a:r>
              <a:rPr lang="en-US" dirty="0" err="1" smtClean="0"/>
              <a:t>rośliny</a:t>
            </a:r>
            <a:r>
              <a:rPr lang="en-US" dirty="0" smtClean="0"/>
              <a:t>, </a:t>
            </a:r>
            <a:r>
              <a:rPr lang="en-US" dirty="0" err="1" smtClean="0"/>
              <a:t>drzewa</a:t>
            </a:r>
            <a:r>
              <a:rPr lang="en-US" dirty="0" smtClean="0"/>
              <a:t>, </a:t>
            </a:r>
            <a:r>
              <a:rPr lang="en-US" dirty="0" err="1" smtClean="0"/>
              <a:t>zwierzęta</a:t>
            </a:r>
            <a:r>
              <a:rPr lang="en-US" dirty="0" smtClean="0"/>
              <a:t> </a:t>
            </a:r>
            <a:r>
              <a:rPr lang="en-US" dirty="0" err="1" smtClean="0"/>
              <a:t>i</a:t>
            </a:r>
            <a:r>
              <a:rPr lang="en-US" dirty="0" smtClean="0"/>
              <a:t> </a:t>
            </a:r>
            <a:r>
              <a:rPr lang="en-US" dirty="0" err="1" smtClean="0"/>
              <a:t>ptaki</a:t>
            </a:r>
            <a:r>
              <a:rPr lang="en-US" dirty="0"/>
              <a:t>.</a:t>
            </a:r>
            <a:endParaRPr lang="en-US" dirty="0" smtClean="0"/>
          </a:p>
          <a:p>
            <a:pPr marL="0" indent="0" algn="just">
              <a:buNone/>
            </a:pPr>
            <a:endParaRPr lang="en-US" dirty="0"/>
          </a:p>
        </p:txBody>
      </p:sp>
    </p:spTree>
    <p:extLst>
      <p:ext uri="{BB962C8B-B14F-4D97-AF65-F5344CB8AC3E}">
        <p14:creationId xmlns:p14="http://schemas.microsoft.com/office/powerpoint/2010/main" val="19140702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ummer">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Summer">
      <a:fillStyleLst>
        <a:solidFill>
          <a:schemeClr val="phClr"/>
        </a:solidFill>
        <a:solidFill>
          <a:schemeClr val="phClr">
            <a:tint val="90000"/>
            <a:satMod val="135000"/>
          </a:schemeClr>
        </a:solidFill>
        <a:solidFill>
          <a:schemeClr val="phClr">
            <a:shade val="80000"/>
            <a:satMod val="110000"/>
          </a:schemeClr>
        </a:solidFill>
      </a:fillStyleLst>
      <a:lnStyleLst>
        <a:ln w="9525" cap="flat" cmpd="sng" algn="ctr">
          <a:solidFill>
            <a:schemeClr val="phClr">
              <a:satMod val="135000"/>
            </a:schemeClr>
          </a:solidFill>
          <a:prstDash val="solid"/>
        </a:ln>
        <a:ln w="25400" cap="flat" cmpd="sng" algn="ctr">
          <a:solidFill>
            <a:schemeClr val="phClr">
              <a:satMod val="150000"/>
            </a:schemeClr>
          </a:solidFill>
          <a:prstDash val="solid"/>
        </a:ln>
        <a:ln w="38100" cap="flat" cmpd="sng" algn="ctr">
          <a:solidFill>
            <a:schemeClr val="phClr">
              <a:satMod val="150000"/>
            </a:schemeClr>
          </a:solidFill>
          <a:prstDash val="solid"/>
        </a:ln>
      </a:lnStyleLst>
      <a:effectStyleLst>
        <a:effectStyle>
          <a:effectLst/>
        </a:effectStyle>
        <a:effectStyle>
          <a:effectLst>
            <a:outerShdw blurRad="76200" sx="101000" sy="101000" algn="ctr" rotWithShape="0">
              <a:srgbClr val="000000">
                <a:alpha val="50000"/>
              </a:srgbClr>
            </a:outerShdw>
            <a:reflection blurRad="12700" stA="20000" endPos="35000" dist="63500" dir="5400000" sy="-100000" rotWithShape="0"/>
          </a:effectLst>
        </a:effectStyle>
        <a:effectStyle>
          <a:effectLst>
            <a:outerShdw blurRad="127000" sx="103000" sy="103000" algn="ctr" rotWithShape="0">
              <a:srgbClr val="FFFFFF">
                <a:alpha val="65000"/>
              </a:srgbClr>
            </a:outerShdw>
          </a:effectLst>
          <a:scene3d>
            <a:camera prst="orthographicFront">
              <a:rot lat="0" lon="0" rev="0"/>
            </a:camera>
            <a:lightRig rig="morning" dir="t">
              <a:rot lat="0" lon="0" rev="12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gs>
            <a:gs pos="100000">
              <a:schemeClr val="tx2"/>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Summer.thmx</Template>
  <TotalTime>352</TotalTime>
  <Words>879</Words>
  <Application>Microsoft Macintosh PowerPoint</Application>
  <PresentationFormat>On-screen Show (4:3)</PresentationFormat>
  <Paragraphs>111</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Summer</vt:lpstr>
      <vt:lpstr>Nature Wonders of Poland  in the Language Classroom  Teaching Less Commonly Taught Slavic and East European Languages. Poster Session.</vt:lpstr>
      <vt:lpstr>Abstract:</vt:lpstr>
      <vt:lpstr>W góry! W góry, miły bracie! Tam swoboda czeka na cię. Wincenty Pol  „ Pieśń o ziemi naszej”</vt:lpstr>
      <vt:lpstr>Possible Activities</vt:lpstr>
      <vt:lpstr>PowerPoint Presentation</vt:lpstr>
      <vt:lpstr>PowerPoint Presentation</vt:lpstr>
      <vt:lpstr>Symbols of the National Parks  in Poland</vt:lpstr>
      <vt:lpstr>PowerPoint Presentation</vt:lpstr>
      <vt:lpstr>PowerPoint/Prezi Presentation on a  Chosen National Park in Poland</vt:lpstr>
      <vt:lpstr>PowerPoint Presentation</vt:lpstr>
      <vt:lpstr>Melodia mgieł tatrzańskich   Cicho, cicho, nie budźmy śpiącej wody w kotlinie, lekko z wiatrem pląsajmy po przestworów głębinie…                                                                                         Kazimierz Przerwa-Tetmajer</vt:lpstr>
      <vt:lpstr>PowerPoint Presentation</vt:lpstr>
      <vt:lpstr>Przy Wodospadzie Siklawa w drodze  do Doliny Pięciu Stawów Polskich</vt:lpstr>
      <vt:lpstr>Discover &amp; Present One of the  Wonders of Nature in Poland</vt:lpstr>
      <vt:lpstr>PowerPoint Presentation</vt:lpstr>
      <vt:lpstr>Describe Cultural Activities of the Chosen Place</vt:lpstr>
      <vt:lpstr>PowerPoint Presentation</vt:lpstr>
      <vt:lpstr>PowerPoint Presentation</vt:lpstr>
      <vt:lpstr>Verbs of Motions +Preposition + Case</vt:lpstr>
      <vt:lpstr>Nad Morskim Okiem</vt:lpstr>
      <vt:lpstr>Verbs of Motions +Preposition + Case</vt:lpstr>
      <vt:lpstr>Ciemnosmreczyński staw   W kotlinie, wśród kamieni i pordzewiałych traw, w posępny blask się mieni ciemny i cichy staw.                                                                Kazimierz Przerwa-Tetmajer</vt:lpstr>
      <vt:lpstr>Static Verbs + Preposition + Location</vt:lpstr>
      <vt:lpstr> Góry ziemi wyglądają zupełnie  nieprawdopodobnie.  W jakiś jasny sł oneczny pogodny ranek, kiedy skały  są całe jakąś baśnią świata. W porównaniu do reszty wydają się z polotnej złocisto-błękitnej mgły utkane; w ponury chmurny wichrowy dzień, kiedy zdają się być kłębami potwornych fal przelewającego się światła; w cichą majestatyczną noc, kiedy wyglądają jak zaczarowany gród o ścianach i wieżach z kagańcami z gwiazd, z jeziorami jak olbrzymie tafle metalu: zdaje się, że się to ziemi śni.        Kazimierz Przerwa-Tetmajer  Bajeczny świat  Tatr   </vt:lpstr>
      <vt:lpstr>Static Verbs + Preposition + Location</vt:lpstr>
      <vt:lpstr>W Dolinie Pięciu Stawów Polskich</vt:lpstr>
      <vt:lpstr>Conclusion:</vt:lpstr>
      <vt:lpstr>W Tatrach nad potokiem</vt:lpstr>
      <vt:lpstr>PowerPoint Presentation</vt:lpstr>
      <vt:lpstr>PowerPoint Presentation</vt:lpstr>
      <vt:lpstr>PowerPoint Presentation</vt:lpstr>
      <vt:lpstr>Sources:</vt:lpstr>
      <vt:lpstr>Recommended textbooks:</vt:lpstr>
      <vt:lpstr>Sources on the Tatras: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Wonders of Poland  in the Language Classroom </dc:title>
  <dc:creator>Anna Gąsienica-Byrcyn</dc:creator>
  <cp:lastModifiedBy>Anna Gąsienica-Byrcyn</cp:lastModifiedBy>
  <cp:revision>80</cp:revision>
  <dcterms:created xsi:type="dcterms:W3CDTF">2016-12-12T16:22:43Z</dcterms:created>
  <dcterms:modified xsi:type="dcterms:W3CDTF">2017-07-21T21:22:52Z</dcterms:modified>
</cp:coreProperties>
</file>