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67"/>
  </p:notesMasterIdLst>
  <p:sldIdLst>
    <p:sldId id="256" r:id="rId2"/>
    <p:sldId id="257" r:id="rId3"/>
    <p:sldId id="260" r:id="rId4"/>
    <p:sldId id="258" r:id="rId5"/>
    <p:sldId id="289" r:id="rId6"/>
    <p:sldId id="288" r:id="rId7"/>
    <p:sldId id="329" r:id="rId8"/>
    <p:sldId id="330" r:id="rId9"/>
    <p:sldId id="331" r:id="rId10"/>
    <p:sldId id="332" r:id="rId11"/>
    <p:sldId id="266" r:id="rId12"/>
    <p:sldId id="267" r:id="rId13"/>
    <p:sldId id="268" r:id="rId14"/>
    <p:sldId id="269" r:id="rId15"/>
    <p:sldId id="270" r:id="rId16"/>
    <p:sldId id="271" r:id="rId17"/>
    <p:sldId id="272" r:id="rId18"/>
    <p:sldId id="296" r:id="rId19"/>
    <p:sldId id="294" r:id="rId20"/>
    <p:sldId id="273" r:id="rId21"/>
    <p:sldId id="274" r:id="rId22"/>
    <p:sldId id="276" r:id="rId23"/>
    <p:sldId id="275" r:id="rId24"/>
    <p:sldId id="277" r:id="rId25"/>
    <p:sldId id="278" r:id="rId26"/>
    <p:sldId id="279" r:id="rId27"/>
    <p:sldId id="280" r:id="rId28"/>
    <p:sldId id="281" r:id="rId29"/>
    <p:sldId id="282" r:id="rId30"/>
    <p:sldId id="284" r:id="rId31"/>
    <p:sldId id="285" r:id="rId32"/>
    <p:sldId id="286" r:id="rId33"/>
    <p:sldId id="287" r:id="rId34"/>
    <p:sldId id="327" r:id="rId35"/>
    <p:sldId id="259" r:id="rId36"/>
    <p:sldId id="261" r:id="rId37"/>
    <p:sldId id="262" r:id="rId38"/>
    <p:sldId id="311" r:id="rId39"/>
    <p:sldId id="300" r:id="rId40"/>
    <p:sldId id="310" r:id="rId41"/>
    <p:sldId id="309" r:id="rId42"/>
    <p:sldId id="306" r:id="rId43"/>
    <p:sldId id="333" r:id="rId44"/>
    <p:sldId id="317" r:id="rId45"/>
    <p:sldId id="295" r:id="rId46"/>
    <p:sldId id="292" r:id="rId47"/>
    <p:sldId id="312" r:id="rId48"/>
    <p:sldId id="315" r:id="rId49"/>
    <p:sldId id="298" r:id="rId50"/>
    <p:sldId id="318" r:id="rId51"/>
    <p:sldId id="316" r:id="rId52"/>
    <p:sldId id="297" r:id="rId53"/>
    <p:sldId id="326" r:id="rId54"/>
    <p:sldId id="308" r:id="rId55"/>
    <p:sldId id="264" r:id="rId56"/>
    <p:sldId id="319" r:id="rId57"/>
    <p:sldId id="321" r:id="rId58"/>
    <p:sldId id="322" r:id="rId59"/>
    <p:sldId id="304" r:id="rId60"/>
    <p:sldId id="305" r:id="rId61"/>
    <p:sldId id="313" r:id="rId62"/>
    <p:sldId id="314" r:id="rId63"/>
    <p:sldId id="323" r:id="rId64"/>
    <p:sldId id="293" r:id="rId65"/>
    <p:sldId id="328"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25" autoAdjust="0"/>
    <p:restoredTop sz="94660"/>
  </p:normalViewPr>
  <p:slideViewPr>
    <p:cSldViewPr snapToGrid="0" snapToObjects="1">
      <p:cViewPr>
        <p:scale>
          <a:sx n="72" d="100"/>
          <a:sy n="72" d="100"/>
        </p:scale>
        <p:origin x="-2064" y="-1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printerSettings" Target="printerSettings/printerSettings1.bin"/><Relationship Id="rId69" Type="http://schemas.openxmlformats.org/officeDocument/2006/relationships/presProps" Target="pres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viewProps" Target="viewProps.xml"/><Relationship Id="rId71" Type="http://schemas.openxmlformats.org/officeDocument/2006/relationships/theme" Target="theme/theme1.xml"/><Relationship Id="rId72"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58E9EC-4C10-164F-B74B-EF89E69D2019}" type="datetimeFigureOut">
              <a:rPr lang="en-US" smtClean="0"/>
              <a:t>7/28/17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3F4E3A-1FE5-9643-A032-31D074029FEC}" type="slidenum">
              <a:rPr lang="en-US" smtClean="0"/>
              <a:t>‹#›</a:t>
            </a:fld>
            <a:endParaRPr lang="en-US"/>
          </a:p>
        </p:txBody>
      </p:sp>
    </p:spTree>
    <p:extLst>
      <p:ext uri="{BB962C8B-B14F-4D97-AF65-F5344CB8AC3E}">
        <p14:creationId xmlns:p14="http://schemas.microsoft.com/office/powerpoint/2010/main" val="38128201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F4E3A-1FE5-9643-A032-31D074029FEC}" type="slidenum">
              <a:rPr lang="en-US" smtClean="0"/>
              <a:t>11</a:t>
            </a:fld>
            <a:endParaRPr lang="en-US"/>
          </a:p>
        </p:txBody>
      </p:sp>
    </p:spTree>
    <p:extLst>
      <p:ext uri="{BB962C8B-B14F-4D97-AF65-F5344CB8AC3E}">
        <p14:creationId xmlns:p14="http://schemas.microsoft.com/office/powerpoint/2010/main" val="2797714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student</a:t>
            </a:r>
            <a:r>
              <a:rPr lang="en-US" baseline="0" dirty="0" smtClean="0"/>
              <a:t> is using the same expressions.  </a:t>
            </a:r>
          </a:p>
          <a:p>
            <a:r>
              <a:rPr lang="en-US" baseline="0" dirty="0" err="1" smtClean="0"/>
              <a:t>Kiedy</a:t>
            </a:r>
            <a:r>
              <a:rPr lang="en-US" baseline="0" dirty="0" smtClean="0"/>
              <a:t>=</a:t>
            </a:r>
            <a:r>
              <a:rPr lang="en-US" baseline="0" dirty="0" err="1" smtClean="0"/>
              <a:t>gdy</a:t>
            </a:r>
            <a:endParaRPr lang="en-US" baseline="0" dirty="0" smtClean="0"/>
          </a:p>
          <a:p>
            <a:r>
              <a:rPr lang="en-US" baseline="0" dirty="0" err="1" smtClean="0"/>
              <a:t>wakacje</a:t>
            </a:r>
            <a:r>
              <a:rPr lang="en-US" baseline="0" dirty="0" smtClean="0"/>
              <a:t> </a:t>
            </a:r>
            <a:r>
              <a:rPr lang="en-US" baseline="0" dirty="0" err="1" smtClean="0"/>
              <a:t>zimowe</a:t>
            </a:r>
            <a:r>
              <a:rPr lang="en-US" baseline="0" dirty="0" smtClean="0"/>
              <a:t> = </a:t>
            </a:r>
            <a:r>
              <a:rPr lang="en-US" baseline="0" dirty="0" err="1" smtClean="0"/>
              <a:t>ferie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143F4E3A-1FE5-9643-A032-31D074029FEC}" type="slidenum">
              <a:rPr lang="en-US" smtClean="0"/>
              <a:t>13</a:t>
            </a:fld>
            <a:endParaRPr lang="en-US"/>
          </a:p>
        </p:txBody>
      </p:sp>
    </p:spTree>
    <p:extLst>
      <p:ext uri="{BB962C8B-B14F-4D97-AF65-F5344CB8AC3E}">
        <p14:creationId xmlns:p14="http://schemas.microsoft.com/office/powerpoint/2010/main" val="2489579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43F4E3A-1FE5-9643-A032-31D074029FEC}" type="slidenum">
              <a:rPr lang="en-US" smtClean="0"/>
              <a:t>14</a:t>
            </a:fld>
            <a:endParaRPr lang="en-US"/>
          </a:p>
        </p:txBody>
      </p:sp>
    </p:spTree>
    <p:extLst>
      <p:ext uri="{BB962C8B-B14F-4D97-AF65-F5344CB8AC3E}">
        <p14:creationId xmlns:p14="http://schemas.microsoft.com/office/powerpoint/2010/main" val="3951972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988423" y="6221506"/>
            <a:ext cx="2743200" cy="365125"/>
          </a:xfrm>
        </p:spPr>
        <p:txBody>
          <a:bodyPr/>
          <a:lstStyle/>
          <a:p>
            <a:pPr eaLnBrk="1" latinLnBrk="0" hangingPunct="1"/>
            <a:fld id="{B41ABA4E-CD72-497B-97AA-7213B3980F60}" type="datetimeFigureOut">
              <a:rPr lang="en-US" smtClean="0"/>
              <a:pPr eaLnBrk="1" latinLnBrk="0" hangingPunct="1"/>
              <a:t>7/28/17</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7/28/17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7/28/17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7/28/17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7/28/17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7/28/17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7/28/17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7/28/17</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7/28/17</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7/28/17</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7/28/17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pPr eaLnBrk="1" latinLnBrk="0" hangingPunct="1"/>
            <a:fld id="{B41ABA4E-CD72-497B-97AA-7213B3980F60}" type="datetimeFigureOut">
              <a:rPr lang="en-US" smtClean="0"/>
              <a:pPr eaLnBrk="1" latinLnBrk="0" hangingPunct="1"/>
              <a:t>7/28/17</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eaLnBrk="1" latinLnBrk="0" hangingPunct="1"/>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pPr eaLnBrk="1" latinLnBrk="0" hangingPunct="1"/>
            <a:fld id="{B41ABA4E-CD72-497B-97AA-7213B3980F60}" type="datetimeFigureOut">
              <a:rPr lang="en-US" smtClean="0"/>
              <a:pPr eaLnBrk="1" latinLnBrk="0" hangingPunct="1"/>
              <a:t>7/28/17</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kumimoji="0"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2E57653-3E58-4892-A7ED-712530ACC680}" type="slidenum">
              <a:rPr kumimoji="0" lang="en-US" smtClean="0"/>
              <a:pPr eaLnBrk="1" latinLnBrk="0" hangingPunct="1"/>
              <a:t>‹#›</a:t>
            </a:fld>
            <a:endParaRPr kumimoji="0" lang="en-US"/>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 Id="rId3" Type="http://schemas.openxmlformats.org/officeDocument/2006/relationships/image" Target="../media/image28.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fontScale="90000"/>
          </a:bodyPr>
          <a:lstStyle/>
          <a:p>
            <a:r>
              <a:rPr lang="en-US" sz="4000" dirty="0" smtClean="0">
                <a:latin typeface="Century"/>
                <a:cs typeface="Century"/>
              </a:rPr>
              <a:t>Journal Entries</a:t>
            </a:r>
            <a:br>
              <a:rPr lang="en-US" sz="4000" dirty="0" smtClean="0">
                <a:latin typeface="Century"/>
                <a:cs typeface="Century"/>
              </a:rPr>
            </a:br>
            <a:r>
              <a:rPr lang="en-US" sz="4000" dirty="0" smtClean="0">
                <a:latin typeface="Century"/>
                <a:cs typeface="Century"/>
              </a:rPr>
              <a:t> in  </a:t>
            </a:r>
            <a:br>
              <a:rPr lang="en-US" sz="4000" dirty="0" smtClean="0">
                <a:latin typeface="Century"/>
                <a:cs typeface="Century"/>
              </a:rPr>
            </a:br>
            <a:r>
              <a:rPr lang="en-US" sz="4000" dirty="0" smtClean="0">
                <a:latin typeface="Century"/>
                <a:cs typeface="Century"/>
              </a:rPr>
              <a:t>Polish Heritage Classes</a:t>
            </a:r>
            <a:br>
              <a:rPr lang="en-US" sz="4000" dirty="0" smtClean="0">
                <a:latin typeface="Century"/>
                <a:cs typeface="Century"/>
              </a:rPr>
            </a:br>
            <a:endParaRPr lang="en-US" sz="4000" dirty="0">
              <a:latin typeface="Century"/>
              <a:cs typeface="Century"/>
            </a:endParaRPr>
          </a:p>
        </p:txBody>
      </p:sp>
      <p:sp>
        <p:nvSpPr>
          <p:cNvPr id="2" name="Subtitle 1"/>
          <p:cNvSpPr>
            <a:spLocks noGrp="1"/>
          </p:cNvSpPr>
          <p:nvPr>
            <p:ph type="subTitle" idx="1"/>
          </p:nvPr>
        </p:nvSpPr>
        <p:spPr/>
        <p:txBody>
          <a:bodyPr>
            <a:normAutofit fontScale="85000" lnSpcReduction="20000"/>
          </a:bodyPr>
          <a:lstStyle/>
          <a:p>
            <a:r>
              <a:rPr lang="en-US" dirty="0">
                <a:solidFill>
                  <a:schemeClr val="tx1"/>
                </a:solidFill>
                <a:effectLst/>
                <a:latin typeface="Century"/>
                <a:cs typeface="Century"/>
              </a:rPr>
              <a:t>Polish Heritage Speakers: Linguistic Profile, </a:t>
            </a:r>
            <a:endParaRPr lang="en-US" dirty="0" smtClean="0">
              <a:solidFill>
                <a:schemeClr val="tx1"/>
              </a:solidFill>
              <a:effectLst/>
              <a:latin typeface="Century"/>
              <a:cs typeface="Century"/>
            </a:endParaRPr>
          </a:p>
          <a:p>
            <a:r>
              <a:rPr lang="en-US" dirty="0" smtClean="0">
                <a:solidFill>
                  <a:schemeClr val="tx1"/>
                </a:solidFill>
                <a:effectLst/>
                <a:latin typeface="Century"/>
                <a:cs typeface="Century"/>
              </a:rPr>
              <a:t>Pedagogical </a:t>
            </a:r>
            <a:r>
              <a:rPr lang="en-US" dirty="0">
                <a:solidFill>
                  <a:schemeClr val="tx1"/>
                </a:solidFill>
                <a:effectLst/>
                <a:latin typeface="Century"/>
                <a:cs typeface="Century"/>
              </a:rPr>
              <a:t>Challenges </a:t>
            </a:r>
            <a:endParaRPr lang="en-US" dirty="0" smtClean="0">
              <a:solidFill>
                <a:schemeClr val="tx1"/>
              </a:solidFill>
              <a:latin typeface="Century"/>
              <a:cs typeface="Century"/>
            </a:endParaRPr>
          </a:p>
          <a:p>
            <a:endParaRPr lang="en-US" dirty="0">
              <a:solidFill>
                <a:schemeClr val="tx1"/>
              </a:solidFill>
              <a:latin typeface="Century"/>
              <a:cs typeface="Century"/>
            </a:endParaRPr>
          </a:p>
          <a:p>
            <a:endParaRPr lang="en-US" dirty="0" smtClean="0">
              <a:solidFill>
                <a:schemeClr val="tx1"/>
              </a:solidFill>
              <a:latin typeface="Century"/>
              <a:cs typeface="Century"/>
            </a:endParaRPr>
          </a:p>
          <a:p>
            <a:r>
              <a:rPr lang="en-US" sz="2800" dirty="0" smtClean="0">
                <a:solidFill>
                  <a:schemeClr val="tx1"/>
                </a:solidFill>
                <a:latin typeface="Century"/>
                <a:cs typeface="Century"/>
              </a:rPr>
              <a:t>Anna</a:t>
            </a:r>
            <a:r>
              <a:rPr lang="en-US" sz="2800" dirty="0" smtClean="0">
                <a:solidFill>
                  <a:schemeClr val="tx1"/>
                </a:solidFill>
                <a:effectLst/>
                <a:latin typeface="Century"/>
                <a:cs typeface="Century"/>
              </a:rPr>
              <a:t> </a:t>
            </a:r>
            <a:r>
              <a:rPr lang="en-US" sz="2800" dirty="0" err="1" smtClean="0">
                <a:solidFill>
                  <a:schemeClr val="tx1"/>
                </a:solidFill>
                <a:effectLst/>
                <a:latin typeface="Century"/>
                <a:cs typeface="Century"/>
              </a:rPr>
              <a:t>Zofia</a:t>
            </a:r>
            <a:r>
              <a:rPr lang="en-US" sz="2800" dirty="0" smtClean="0">
                <a:solidFill>
                  <a:schemeClr val="tx1"/>
                </a:solidFill>
                <a:effectLst/>
                <a:latin typeface="Century"/>
                <a:cs typeface="Century"/>
              </a:rPr>
              <a:t> </a:t>
            </a:r>
            <a:r>
              <a:rPr lang="en-US" sz="2800" dirty="0" err="1" smtClean="0">
                <a:solidFill>
                  <a:schemeClr val="tx1"/>
                </a:solidFill>
                <a:latin typeface="Century"/>
                <a:cs typeface="Century"/>
              </a:rPr>
              <a:t>Gąsienica</a:t>
            </a:r>
            <a:r>
              <a:rPr lang="en-US" sz="2800" dirty="0" smtClean="0">
                <a:solidFill>
                  <a:schemeClr val="tx1"/>
                </a:solidFill>
                <a:latin typeface="Century"/>
                <a:cs typeface="Century"/>
              </a:rPr>
              <a:t> </a:t>
            </a:r>
            <a:r>
              <a:rPr lang="en-US" sz="2800" dirty="0" err="1" smtClean="0">
                <a:solidFill>
                  <a:schemeClr val="tx1"/>
                </a:solidFill>
                <a:latin typeface="Century"/>
                <a:cs typeface="Century"/>
              </a:rPr>
              <a:t>Byrcyn</a:t>
            </a:r>
            <a:r>
              <a:rPr lang="en-US" sz="2800" dirty="0" smtClean="0">
                <a:solidFill>
                  <a:schemeClr val="tx1"/>
                </a:solidFill>
                <a:latin typeface="Century"/>
                <a:cs typeface="Century"/>
              </a:rPr>
              <a:t>, Ph.D.</a:t>
            </a:r>
          </a:p>
          <a:p>
            <a:r>
              <a:rPr lang="en-US" dirty="0" smtClean="0">
                <a:solidFill>
                  <a:schemeClr val="tx1"/>
                </a:solidFill>
                <a:latin typeface="Century"/>
                <a:cs typeface="Century"/>
              </a:rPr>
              <a:t>Saint Xavier University</a:t>
            </a:r>
          </a:p>
          <a:p>
            <a:r>
              <a:rPr lang="en-US" dirty="0" smtClean="0">
                <a:solidFill>
                  <a:schemeClr val="tx1"/>
                </a:solidFill>
                <a:latin typeface="Century"/>
                <a:cs typeface="Century"/>
              </a:rPr>
              <a:t>2017 AATSEEL Conference, San Francisco</a:t>
            </a:r>
            <a:endParaRPr lang="en-US" dirty="0">
              <a:solidFill>
                <a:schemeClr val="tx1"/>
              </a:solidFill>
              <a:latin typeface="Century"/>
              <a:cs typeface="Century"/>
            </a:endParaRPr>
          </a:p>
        </p:txBody>
      </p:sp>
    </p:spTree>
    <p:extLst>
      <p:ext uri="{BB962C8B-B14F-4D97-AF65-F5344CB8AC3E}">
        <p14:creationId xmlns:p14="http://schemas.microsoft.com/office/powerpoint/2010/main" val="314452535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most important aspects of writing a journal are:</a:t>
            </a:r>
          </a:p>
          <a:p>
            <a:pPr marL="0" indent="0">
              <a:buNone/>
            </a:pPr>
            <a:endParaRPr lang="en-US" dirty="0" smtClean="0"/>
          </a:p>
          <a:p>
            <a:r>
              <a:rPr lang="en-US" dirty="0" smtClean="0"/>
              <a:t> expressing clearly thoughts and ideas</a:t>
            </a:r>
          </a:p>
          <a:p>
            <a:r>
              <a:rPr lang="en-US" dirty="0"/>
              <a:t>a</a:t>
            </a:r>
            <a:r>
              <a:rPr lang="en-US" dirty="0" smtClean="0"/>
              <a:t>pplying learned grammatical structures and rules in  writing</a:t>
            </a:r>
          </a:p>
          <a:p>
            <a:pPr algn="just"/>
            <a:r>
              <a:rPr lang="en-US" dirty="0" smtClean="0"/>
              <a:t>retaining appropriate vocabulary, idiomatic expressions in  journal entries</a:t>
            </a:r>
          </a:p>
          <a:p>
            <a:r>
              <a:rPr lang="en-US" dirty="0" smtClean="0"/>
              <a:t>using synonyms and new learned vocabulary</a:t>
            </a:r>
            <a:endParaRPr lang="en-US" dirty="0"/>
          </a:p>
        </p:txBody>
      </p:sp>
    </p:spTree>
    <p:extLst>
      <p:ext uri="{BB962C8B-B14F-4D97-AF65-F5344CB8AC3E}">
        <p14:creationId xmlns:p14="http://schemas.microsoft.com/office/powerpoint/2010/main" val="159053383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pl-PL" sz="2800" dirty="0" err="1" smtClean="0">
                <a:latin typeface="Century"/>
                <a:cs typeface="Century"/>
              </a:rPr>
              <a:t>Brief</a:t>
            </a:r>
            <a:r>
              <a:rPr lang="pl-PL" sz="2800" dirty="0" smtClean="0">
                <a:latin typeface="Century"/>
                <a:cs typeface="Century"/>
              </a:rPr>
              <a:t> </a:t>
            </a:r>
            <a:r>
              <a:rPr lang="pl-PL" sz="2800" dirty="0" err="1" smtClean="0">
                <a:latin typeface="Century"/>
                <a:cs typeface="Century"/>
              </a:rPr>
              <a:t>Biography</a:t>
            </a:r>
            <a:endParaRPr lang="en-US" sz="2800" dirty="0">
              <a:latin typeface="Century"/>
              <a:cs typeface="Century"/>
            </a:endParaRPr>
          </a:p>
        </p:txBody>
      </p:sp>
      <p:sp>
        <p:nvSpPr>
          <p:cNvPr id="2" name="Content Placeholder 1"/>
          <p:cNvSpPr>
            <a:spLocks noGrp="1"/>
          </p:cNvSpPr>
          <p:nvPr>
            <p:ph idx="1"/>
          </p:nvPr>
        </p:nvSpPr>
        <p:spPr/>
        <p:txBody>
          <a:bodyPr>
            <a:normAutofit/>
          </a:bodyPr>
          <a:lstStyle/>
          <a:p>
            <a:pPr algn="just"/>
            <a:r>
              <a:rPr lang="pl-PL" dirty="0" smtClean="0">
                <a:latin typeface="Century"/>
                <a:cs typeface="Century"/>
              </a:rPr>
              <a:t>Mam </a:t>
            </a:r>
            <a:r>
              <a:rPr lang="pl-PL" dirty="0">
                <a:latin typeface="Century"/>
                <a:cs typeface="Century"/>
              </a:rPr>
              <a:t>dwadzieścia dwa lata i jestem </a:t>
            </a:r>
            <a:r>
              <a:rPr lang="pl-PL" dirty="0" smtClean="0">
                <a:latin typeface="Century"/>
                <a:cs typeface="Century"/>
              </a:rPr>
              <a:t>studentem. </a:t>
            </a:r>
            <a:r>
              <a:rPr lang="pl-PL" dirty="0">
                <a:latin typeface="Century"/>
                <a:cs typeface="Century"/>
              </a:rPr>
              <a:t>Studiuję kryminologię i biznes. Pracuję na pół etatu w Jimmy John’s. Urodziłem się w Chicago i cały czas tutaj mieszkam. Moi rodzice urodzili się w Polsce. Do USA przylecieli dwadzieścia lat temu. Mam starszego brata, który studiuje w </a:t>
            </a:r>
            <a:r>
              <a:rPr lang="pl-PL" dirty="0" err="1">
                <a:latin typeface="Century"/>
                <a:cs typeface="Century"/>
              </a:rPr>
              <a:t>Northeastern</a:t>
            </a:r>
            <a:r>
              <a:rPr lang="pl-PL" dirty="0">
                <a:latin typeface="Century"/>
                <a:cs typeface="Century"/>
              </a:rPr>
              <a:t>. Bardzo lubię uprawiać sport. Gram w koszykówkę i futbol amerykański. Często chodzę na </a:t>
            </a:r>
            <a:r>
              <a:rPr lang="pl-PL" dirty="0">
                <a:solidFill>
                  <a:schemeClr val="bg1"/>
                </a:solidFill>
                <a:latin typeface="Century"/>
                <a:cs typeface="Century"/>
              </a:rPr>
              <a:t>siłownie</a:t>
            </a:r>
            <a:r>
              <a:rPr lang="pl-PL" dirty="0">
                <a:solidFill>
                  <a:schemeClr val="tx1"/>
                </a:solidFill>
                <a:latin typeface="Century"/>
                <a:cs typeface="Century"/>
              </a:rPr>
              <a:t>,</a:t>
            </a:r>
            <a:r>
              <a:rPr lang="pl-PL" dirty="0">
                <a:latin typeface="Century"/>
                <a:cs typeface="Century"/>
              </a:rPr>
              <a:t> dlatego jestem dobrze wysportowany.</a:t>
            </a:r>
            <a:endParaRPr lang="en-US" dirty="0">
              <a:latin typeface="Century"/>
              <a:cs typeface="Century"/>
            </a:endParaRPr>
          </a:p>
          <a:p>
            <a:endParaRPr lang="en-US" dirty="0"/>
          </a:p>
        </p:txBody>
      </p:sp>
    </p:spTree>
    <p:extLst>
      <p:ext uri="{BB962C8B-B14F-4D97-AF65-F5344CB8AC3E}">
        <p14:creationId xmlns:p14="http://schemas.microsoft.com/office/powerpoint/2010/main" val="130083750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pPr algn="just"/>
            <a:r>
              <a:rPr lang="pl-PL" dirty="0">
                <a:latin typeface="Century"/>
                <a:cs typeface="Century"/>
              </a:rPr>
              <a:t>Mam 21 lat. </a:t>
            </a:r>
            <a:r>
              <a:rPr lang="pl-PL" dirty="0" err="1">
                <a:solidFill>
                  <a:schemeClr val="bg1"/>
                </a:solidFill>
                <a:latin typeface="Century"/>
                <a:cs typeface="Century"/>
              </a:rPr>
              <a:t>Urodzilem</a:t>
            </a:r>
            <a:r>
              <a:rPr lang="pl-PL" dirty="0">
                <a:latin typeface="Century"/>
                <a:cs typeface="Century"/>
              </a:rPr>
              <a:t> si</a:t>
            </a:r>
            <a:r>
              <a:rPr lang="pl-PL" b="1" dirty="0">
                <a:latin typeface="Century"/>
                <a:cs typeface="Century"/>
              </a:rPr>
              <a:t>ę</a:t>
            </a:r>
            <a:r>
              <a:rPr lang="pl-PL" dirty="0">
                <a:latin typeface="Century"/>
                <a:cs typeface="Century"/>
              </a:rPr>
              <a:t> w  Chicago. </a:t>
            </a:r>
            <a:r>
              <a:rPr lang="pl-PL" dirty="0" smtClean="0">
                <a:latin typeface="Century"/>
                <a:cs typeface="Century"/>
              </a:rPr>
              <a:t>Teraz</a:t>
            </a:r>
            <a:r>
              <a:rPr lang="pl-PL" dirty="0">
                <a:latin typeface="Century"/>
                <a:cs typeface="Century"/>
              </a:rPr>
              <a:t> </a:t>
            </a:r>
            <a:r>
              <a:rPr lang="pl-PL" dirty="0" smtClean="0">
                <a:latin typeface="Century"/>
                <a:cs typeface="Century"/>
              </a:rPr>
              <a:t>mieszkam </a:t>
            </a:r>
            <a:r>
              <a:rPr lang="pl-PL" dirty="0">
                <a:latin typeface="Century"/>
                <a:cs typeface="Century"/>
              </a:rPr>
              <a:t>w Bridgeport. </a:t>
            </a:r>
            <a:r>
              <a:rPr lang="pl-PL" dirty="0" err="1">
                <a:solidFill>
                  <a:schemeClr val="bg1"/>
                </a:solidFill>
                <a:latin typeface="Century"/>
                <a:cs typeface="Century"/>
              </a:rPr>
              <a:t>Chodzilem</a:t>
            </a:r>
            <a:r>
              <a:rPr lang="pl-PL" dirty="0">
                <a:solidFill>
                  <a:schemeClr val="bg1"/>
                </a:solidFill>
                <a:latin typeface="Century"/>
                <a:cs typeface="Century"/>
              </a:rPr>
              <a:t> si</a:t>
            </a:r>
            <a:r>
              <a:rPr lang="pl-PL" b="1" dirty="0">
                <a:solidFill>
                  <a:schemeClr val="bg1"/>
                </a:solidFill>
                <a:latin typeface="Century"/>
                <a:cs typeface="Century"/>
              </a:rPr>
              <a:t>ę</a:t>
            </a:r>
            <a:r>
              <a:rPr lang="pl-PL" dirty="0">
                <a:latin typeface="Century"/>
                <a:cs typeface="Century"/>
              </a:rPr>
              <a:t> </a:t>
            </a:r>
            <a:r>
              <a:rPr lang="pl-PL" dirty="0">
                <a:solidFill>
                  <a:srgbClr val="000000"/>
                </a:solidFill>
                <a:latin typeface="Century"/>
                <a:cs typeface="Century"/>
              </a:rPr>
              <a:t>do </a:t>
            </a:r>
            <a:r>
              <a:rPr lang="pl-PL" dirty="0">
                <a:solidFill>
                  <a:srgbClr val="FFFFFF"/>
                </a:solidFill>
                <a:latin typeface="Century"/>
                <a:cs typeface="Century"/>
              </a:rPr>
              <a:t>polskiego </a:t>
            </a:r>
            <a:r>
              <a:rPr lang="pl-PL" dirty="0" err="1">
                <a:solidFill>
                  <a:srgbClr val="FFFFFF"/>
                </a:solidFill>
                <a:latin typeface="Century"/>
                <a:cs typeface="Century"/>
              </a:rPr>
              <a:t>szkola</a:t>
            </a:r>
            <a:r>
              <a:rPr lang="pl-PL" dirty="0">
                <a:solidFill>
                  <a:srgbClr val="FFFFFF"/>
                </a:solidFill>
                <a:latin typeface="Century"/>
                <a:cs typeface="Century"/>
              </a:rPr>
              <a:t> Emilia Plater na</a:t>
            </a:r>
            <a:r>
              <a:rPr lang="pl-PL" dirty="0">
                <a:latin typeface="Century"/>
                <a:cs typeface="Century"/>
              </a:rPr>
              <a:t> kilka lat. </a:t>
            </a:r>
            <a:r>
              <a:rPr lang="pl-PL" dirty="0" smtClean="0">
                <a:latin typeface="Century"/>
                <a:cs typeface="Century"/>
              </a:rPr>
              <a:t>Studiuj</a:t>
            </a:r>
            <a:r>
              <a:rPr lang="pl-PL" b="1" dirty="0" smtClean="0">
                <a:latin typeface="Century"/>
                <a:cs typeface="Century"/>
              </a:rPr>
              <a:t>ę</a:t>
            </a:r>
            <a:r>
              <a:rPr lang="pl-PL" dirty="0">
                <a:solidFill>
                  <a:srgbClr val="000000"/>
                </a:solidFill>
                <a:latin typeface="Century"/>
                <a:cs typeface="Century"/>
              </a:rPr>
              <a:t> </a:t>
            </a:r>
            <a:r>
              <a:rPr lang="pl-PL" dirty="0">
                <a:solidFill>
                  <a:srgbClr val="FFFFFF"/>
                </a:solidFill>
                <a:latin typeface="Century"/>
                <a:cs typeface="Century"/>
              </a:rPr>
              <a:t>chemia</a:t>
            </a:r>
            <a:r>
              <a:rPr lang="pl-PL" dirty="0">
                <a:latin typeface="Century"/>
                <a:cs typeface="Century"/>
              </a:rPr>
              <a:t>, ale </a:t>
            </a:r>
            <a:r>
              <a:rPr lang="pl-PL" dirty="0" err="1">
                <a:solidFill>
                  <a:srgbClr val="FFFFFF"/>
                </a:solidFill>
                <a:latin typeface="Century"/>
                <a:cs typeface="Century"/>
              </a:rPr>
              <a:t>cem</a:t>
            </a:r>
            <a:r>
              <a:rPr lang="pl-PL" dirty="0">
                <a:latin typeface="Century"/>
                <a:cs typeface="Century"/>
              </a:rPr>
              <a:t> by</a:t>
            </a:r>
            <a:r>
              <a:rPr lang="pl-PL" b="1" dirty="0">
                <a:latin typeface="Century"/>
                <a:cs typeface="Century"/>
              </a:rPr>
              <a:t>ć</a:t>
            </a:r>
            <a:r>
              <a:rPr lang="pl-PL" dirty="0">
                <a:latin typeface="Century"/>
                <a:cs typeface="Century"/>
              </a:rPr>
              <a:t> aptekarzem. </a:t>
            </a:r>
            <a:r>
              <a:rPr lang="pl-PL" dirty="0">
                <a:solidFill>
                  <a:srgbClr val="FFFFFF"/>
                </a:solidFill>
                <a:latin typeface="Century"/>
                <a:cs typeface="Century"/>
              </a:rPr>
              <a:t>Mojem</a:t>
            </a:r>
            <a:r>
              <a:rPr lang="pl-PL" dirty="0">
                <a:latin typeface="Century"/>
                <a:cs typeface="Century"/>
              </a:rPr>
              <a:t> ulubionym sportem jest </a:t>
            </a:r>
            <a:r>
              <a:rPr lang="pl-PL" dirty="0" err="1">
                <a:solidFill>
                  <a:srgbClr val="FFFFFF"/>
                </a:solidFill>
                <a:latin typeface="Century"/>
                <a:cs typeface="Century"/>
              </a:rPr>
              <a:t>pilk</a:t>
            </a:r>
            <a:r>
              <a:rPr lang="pl-PL" b="1" dirty="0" err="1">
                <a:solidFill>
                  <a:srgbClr val="FFFFFF"/>
                </a:solidFill>
                <a:latin typeface="Century"/>
                <a:cs typeface="Century"/>
              </a:rPr>
              <a:t>ę</a:t>
            </a:r>
            <a:r>
              <a:rPr lang="pl-PL" dirty="0">
                <a:solidFill>
                  <a:srgbClr val="FFFFFF"/>
                </a:solidFill>
                <a:latin typeface="Century"/>
                <a:cs typeface="Century"/>
              </a:rPr>
              <a:t> </a:t>
            </a:r>
            <a:r>
              <a:rPr lang="pl-PL" dirty="0" err="1">
                <a:solidFill>
                  <a:srgbClr val="FFFFFF"/>
                </a:solidFill>
                <a:latin typeface="Century"/>
                <a:cs typeface="Century"/>
              </a:rPr>
              <a:t>noznem</a:t>
            </a:r>
            <a:r>
              <a:rPr lang="pl-PL" dirty="0">
                <a:latin typeface="Century"/>
                <a:cs typeface="Century"/>
              </a:rPr>
              <a:t>. </a:t>
            </a:r>
            <a:r>
              <a:rPr lang="pl-PL" dirty="0" smtClean="0">
                <a:latin typeface="Century"/>
                <a:cs typeface="Century"/>
              </a:rPr>
              <a:t> </a:t>
            </a:r>
            <a:r>
              <a:rPr lang="pl-PL" dirty="0">
                <a:latin typeface="Century"/>
                <a:cs typeface="Century"/>
              </a:rPr>
              <a:t>Lubi</a:t>
            </a:r>
            <a:r>
              <a:rPr lang="pl-PL" b="1" dirty="0">
                <a:latin typeface="Century"/>
                <a:cs typeface="Century"/>
              </a:rPr>
              <a:t>ę</a:t>
            </a:r>
            <a:r>
              <a:rPr lang="pl-PL" dirty="0">
                <a:solidFill>
                  <a:srgbClr val="FFFFFF"/>
                </a:solidFill>
                <a:latin typeface="Century"/>
                <a:cs typeface="Century"/>
              </a:rPr>
              <a:t> </a:t>
            </a:r>
            <a:r>
              <a:rPr lang="pl-PL" dirty="0" err="1">
                <a:solidFill>
                  <a:srgbClr val="FFFFFF"/>
                </a:solidFill>
                <a:latin typeface="Century"/>
                <a:cs typeface="Century"/>
              </a:rPr>
              <a:t>jezdic</a:t>
            </a:r>
            <a:r>
              <a:rPr lang="pl-PL" dirty="0">
                <a:solidFill>
                  <a:srgbClr val="FFFFFF"/>
                </a:solidFill>
                <a:latin typeface="Century"/>
                <a:cs typeface="Century"/>
              </a:rPr>
              <a:t> </a:t>
            </a:r>
            <a:r>
              <a:rPr lang="pl-PL" dirty="0">
                <a:latin typeface="Century"/>
                <a:cs typeface="Century"/>
              </a:rPr>
              <a:t>na rowerze.</a:t>
            </a:r>
            <a:endParaRPr lang="en-US" dirty="0">
              <a:latin typeface="Century"/>
              <a:cs typeface="Century"/>
            </a:endParaRPr>
          </a:p>
          <a:p>
            <a:pPr marL="0" indent="0">
              <a:buNone/>
            </a:pPr>
            <a:endParaRPr lang="en-US" dirty="0"/>
          </a:p>
        </p:txBody>
      </p:sp>
    </p:spTree>
    <p:extLst>
      <p:ext uri="{BB962C8B-B14F-4D97-AF65-F5344CB8AC3E}">
        <p14:creationId xmlns:p14="http://schemas.microsoft.com/office/powerpoint/2010/main" val="388636557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pl-PL" sz="2800" dirty="0" smtClean="0">
                <a:latin typeface="Century"/>
                <a:cs typeface="Century"/>
              </a:rPr>
              <a:t>Winter </a:t>
            </a:r>
            <a:r>
              <a:rPr lang="pl-PL" sz="2800" dirty="0" err="1" smtClean="0">
                <a:latin typeface="Century"/>
                <a:cs typeface="Century"/>
              </a:rPr>
              <a:t>Break</a:t>
            </a:r>
            <a:r>
              <a:rPr lang="pl-PL" sz="2800" b="1" dirty="0" smtClean="0">
                <a:latin typeface="Century"/>
                <a:cs typeface="Century"/>
              </a:rPr>
              <a:t> </a:t>
            </a:r>
            <a:endParaRPr lang="en-US" sz="2800" dirty="0">
              <a:latin typeface="Century"/>
              <a:cs typeface="Century"/>
            </a:endParaRPr>
          </a:p>
        </p:txBody>
      </p:sp>
      <p:sp>
        <p:nvSpPr>
          <p:cNvPr id="2" name="Content Placeholder 1"/>
          <p:cNvSpPr>
            <a:spLocks noGrp="1"/>
          </p:cNvSpPr>
          <p:nvPr>
            <p:ph idx="1"/>
          </p:nvPr>
        </p:nvSpPr>
        <p:spPr/>
        <p:txBody>
          <a:bodyPr>
            <a:normAutofit fontScale="85000" lnSpcReduction="10000"/>
          </a:bodyPr>
          <a:lstStyle/>
          <a:p>
            <a:pPr algn="just"/>
            <a:r>
              <a:rPr lang="pl-PL" dirty="0" smtClean="0">
                <a:latin typeface="Century"/>
                <a:cs typeface="Century"/>
              </a:rPr>
              <a:t>Podczas </a:t>
            </a:r>
            <a:r>
              <a:rPr lang="pl-PL" dirty="0">
                <a:latin typeface="Century"/>
                <a:cs typeface="Century"/>
              </a:rPr>
              <a:t>moich </a:t>
            </a:r>
            <a:r>
              <a:rPr lang="pl-PL" dirty="0">
                <a:solidFill>
                  <a:schemeClr val="bg1"/>
                </a:solidFill>
                <a:latin typeface="Century"/>
                <a:cs typeface="Century"/>
              </a:rPr>
              <a:t>wakacji zimowych</a:t>
            </a:r>
            <a:r>
              <a:rPr lang="pl-PL" dirty="0">
                <a:latin typeface="Century"/>
                <a:cs typeface="Century"/>
              </a:rPr>
              <a:t>, nie miałam dużo czasu na odpoczynek. Ja pracowałam w biurze jako sekretarka od poniedziałku do piątku, od godziny ósmej rano do piątej wieczorem. Trudno było wstawać tak wcześniej podczas </a:t>
            </a:r>
            <a:r>
              <a:rPr lang="pl-PL" dirty="0">
                <a:solidFill>
                  <a:srgbClr val="FFFFFF"/>
                </a:solidFill>
                <a:latin typeface="Century"/>
                <a:cs typeface="Century"/>
              </a:rPr>
              <a:t>wakacji zimowych</a:t>
            </a:r>
            <a:r>
              <a:rPr lang="pl-PL" dirty="0">
                <a:latin typeface="Century"/>
                <a:cs typeface="Century"/>
              </a:rPr>
              <a:t>, ale dużo pieniędzy zarobiłam. Wtedy </a:t>
            </a:r>
            <a:r>
              <a:rPr lang="pl-PL" dirty="0">
                <a:solidFill>
                  <a:srgbClr val="FFFFFF"/>
                </a:solidFill>
                <a:latin typeface="Century"/>
                <a:cs typeface="Century"/>
              </a:rPr>
              <a:t>kiedy</a:t>
            </a:r>
            <a:r>
              <a:rPr lang="pl-PL" dirty="0">
                <a:latin typeface="Century"/>
                <a:cs typeface="Century"/>
              </a:rPr>
              <a:t> nie pracowałam w biurze</a:t>
            </a:r>
            <a:r>
              <a:rPr lang="pl-PL" dirty="0">
                <a:solidFill>
                  <a:schemeClr val="tx1"/>
                </a:solidFill>
                <a:latin typeface="Century"/>
                <a:cs typeface="Century"/>
              </a:rPr>
              <a:t>, to </a:t>
            </a:r>
            <a:r>
              <a:rPr lang="pl-PL" dirty="0">
                <a:latin typeface="Century"/>
                <a:cs typeface="Century"/>
              </a:rPr>
              <a:t>pracowałam w aptece CVS. A </a:t>
            </a:r>
            <a:r>
              <a:rPr lang="pl-PL" dirty="0">
                <a:solidFill>
                  <a:srgbClr val="FFFFFF"/>
                </a:solidFill>
                <a:latin typeface="Century"/>
                <a:cs typeface="Century"/>
              </a:rPr>
              <a:t>kiedy </a:t>
            </a:r>
            <a:r>
              <a:rPr lang="pl-PL" dirty="0">
                <a:latin typeface="Century"/>
                <a:cs typeface="Century"/>
              </a:rPr>
              <a:t>nie pracowałam </a:t>
            </a:r>
            <a:r>
              <a:rPr lang="pl-PL" dirty="0">
                <a:solidFill>
                  <a:srgbClr val="000000"/>
                </a:solidFill>
                <a:latin typeface="Century"/>
                <a:cs typeface="Century"/>
              </a:rPr>
              <a:t>to </a:t>
            </a:r>
            <a:r>
              <a:rPr lang="pl-PL" dirty="0">
                <a:latin typeface="Century"/>
                <a:cs typeface="Century"/>
              </a:rPr>
              <a:t>przygotowywałam się na święta razem z moją rodziną. </a:t>
            </a:r>
            <a:r>
              <a:rPr lang="pl-PL" dirty="0">
                <a:solidFill>
                  <a:srgbClr val="FFFFFF"/>
                </a:solidFill>
                <a:latin typeface="Century"/>
                <a:cs typeface="Century"/>
              </a:rPr>
              <a:t>Kiedy</a:t>
            </a:r>
            <a:r>
              <a:rPr lang="pl-PL" dirty="0">
                <a:latin typeface="Century"/>
                <a:cs typeface="Century"/>
              </a:rPr>
              <a:t> okres świąteczny się skończył, miałam więcej czasu na odpoczynek. W tym czasie czytałam interesujące książki i spałam. Czasami nawet chodziłam do klubu razem z moimi koleżankami. </a:t>
            </a:r>
            <a:r>
              <a:rPr lang="pl-PL" dirty="0">
                <a:solidFill>
                  <a:srgbClr val="FFFFFF"/>
                </a:solidFill>
                <a:latin typeface="Century"/>
                <a:cs typeface="Century"/>
              </a:rPr>
              <a:t>Kiedy</a:t>
            </a:r>
            <a:r>
              <a:rPr lang="pl-PL" dirty="0">
                <a:latin typeface="Century"/>
                <a:cs typeface="Century"/>
              </a:rPr>
              <a:t> się zbliżał koniec </a:t>
            </a:r>
            <a:r>
              <a:rPr lang="pl-PL" dirty="0">
                <a:solidFill>
                  <a:srgbClr val="FFFFFF"/>
                </a:solidFill>
                <a:latin typeface="Century"/>
                <a:cs typeface="Century"/>
              </a:rPr>
              <a:t>wakacji</a:t>
            </a:r>
            <a:r>
              <a:rPr lang="pl-PL" dirty="0">
                <a:latin typeface="Century"/>
                <a:cs typeface="Century"/>
              </a:rPr>
              <a:t>, mój wujek i kuzyn przylecieli z Polski. Ostatnie dni </a:t>
            </a:r>
            <a:r>
              <a:rPr lang="pl-PL" dirty="0">
                <a:solidFill>
                  <a:srgbClr val="FFFFFF"/>
                </a:solidFill>
                <a:latin typeface="Century"/>
                <a:cs typeface="Century"/>
              </a:rPr>
              <a:t>wakacji</a:t>
            </a:r>
            <a:r>
              <a:rPr lang="pl-PL" dirty="0">
                <a:latin typeface="Century"/>
                <a:cs typeface="Century"/>
              </a:rPr>
              <a:t> spędziłam razem z moją rodziną.</a:t>
            </a:r>
            <a:endParaRPr lang="en-US" dirty="0">
              <a:latin typeface="Century"/>
              <a:cs typeface="Century"/>
            </a:endParaRPr>
          </a:p>
          <a:p>
            <a:endParaRPr lang="en-US" dirty="0">
              <a:latin typeface="Century"/>
              <a:cs typeface="Century"/>
            </a:endParaRPr>
          </a:p>
        </p:txBody>
      </p:sp>
    </p:spTree>
    <p:extLst>
      <p:ext uri="{BB962C8B-B14F-4D97-AF65-F5344CB8AC3E}">
        <p14:creationId xmlns:p14="http://schemas.microsoft.com/office/powerpoint/2010/main" val="110316393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normAutofit lnSpcReduction="10000"/>
          </a:bodyPr>
          <a:lstStyle/>
          <a:p>
            <a:pPr algn="just"/>
            <a:r>
              <a:rPr lang="pl-PL" dirty="0">
                <a:latin typeface="Century"/>
                <a:cs typeface="Century"/>
              </a:rPr>
              <a:t>Moje wakacje </a:t>
            </a:r>
            <a:r>
              <a:rPr lang="pl-PL" dirty="0">
                <a:solidFill>
                  <a:srgbClr val="FFFFFF"/>
                </a:solidFill>
                <a:latin typeface="Century"/>
                <a:cs typeface="Century"/>
              </a:rPr>
              <a:t>czuło się krótkie</a:t>
            </a:r>
            <a:r>
              <a:rPr lang="pl-PL" dirty="0">
                <a:latin typeface="Century"/>
                <a:cs typeface="Century"/>
              </a:rPr>
              <a:t>. Te cztery tygodnie szybko przeleciały. </a:t>
            </a:r>
            <a:r>
              <a:rPr lang="pl-PL" dirty="0">
                <a:solidFill>
                  <a:srgbClr val="FFFFFF"/>
                </a:solidFill>
                <a:latin typeface="Century"/>
                <a:cs typeface="Century"/>
              </a:rPr>
              <a:t>Cale</a:t>
            </a:r>
            <a:r>
              <a:rPr lang="pl-PL" dirty="0">
                <a:latin typeface="Century"/>
                <a:cs typeface="Century"/>
              </a:rPr>
              <a:t> wakacje pracowałam w </a:t>
            </a:r>
            <a:r>
              <a:rPr lang="pl-PL" dirty="0" err="1">
                <a:latin typeface="Century"/>
                <a:cs typeface="Century"/>
              </a:rPr>
              <a:t>Boys</a:t>
            </a:r>
            <a:r>
              <a:rPr lang="pl-PL" dirty="0">
                <a:latin typeface="Century"/>
                <a:cs typeface="Century"/>
              </a:rPr>
              <a:t> and Girls Club, taki program dla </a:t>
            </a:r>
            <a:r>
              <a:rPr lang="pl-PL" dirty="0" err="1">
                <a:solidFill>
                  <a:srgbClr val="FFFFFF"/>
                </a:solidFill>
                <a:latin typeface="Century"/>
                <a:cs typeface="Century"/>
              </a:rPr>
              <a:t>dzieczi</a:t>
            </a:r>
            <a:r>
              <a:rPr lang="pl-PL" dirty="0">
                <a:latin typeface="Century"/>
                <a:cs typeface="Century"/>
              </a:rPr>
              <a:t> </a:t>
            </a:r>
            <a:r>
              <a:rPr lang="pl-PL" dirty="0">
                <a:solidFill>
                  <a:srgbClr val="000000"/>
                </a:solidFill>
                <a:latin typeface="Century"/>
                <a:cs typeface="Century"/>
              </a:rPr>
              <a:t>po szkole</a:t>
            </a:r>
            <a:r>
              <a:rPr lang="pl-PL" dirty="0">
                <a:latin typeface="Century"/>
                <a:cs typeface="Century"/>
              </a:rPr>
              <a:t>. Pierwszy tydzień po pracy </a:t>
            </a:r>
            <a:r>
              <a:rPr lang="pl-PL" dirty="0">
                <a:solidFill>
                  <a:srgbClr val="FFFFFF"/>
                </a:solidFill>
                <a:latin typeface="Century"/>
                <a:cs typeface="Century"/>
              </a:rPr>
              <a:t>zrelaksowałam </a:t>
            </a:r>
            <a:r>
              <a:rPr lang="pl-PL" dirty="0" smtClean="0">
                <a:latin typeface="Century"/>
                <a:cs typeface="Century"/>
              </a:rPr>
              <a:t>w </a:t>
            </a:r>
            <a:r>
              <a:rPr lang="pl-PL" dirty="0">
                <a:latin typeface="Century"/>
                <a:cs typeface="Century"/>
              </a:rPr>
              <a:t>domu. Leżałam na kanapie </a:t>
            </a:r>
            <a:r>
              <a:rPr lang="pl-PL" dirty="0">
                <a:solidFill>
                  <a:srgbClr val="FFFFFF"/>
                </a:solidFill>
                <a:latin typeface="Century"/>
                <a:cs typeface="Century"/>
              </a:rPr>
              <a:t>i paczyłam telewizor</a:t>
            </a:r>
            <a:r>
              <a:rPr lang="pl-PL" dirty="0">
                <a:latin typeface="Century"/>
                <a:cs typeface="Century"/>
              </a:rPr>
              <a:t>.  Drugi </a:t>
            </a:r>
            <a:r>
              <a:rPr lang="pl-PL" dirty="0" err="1">
                <a:solidFill>
                  <a:srgbClr val="FFFFFF"/>
                </a:solidFill>
                <a:latin typeface="Century"/>
                <a:cs typeface="Century"/>
              </a:rPr>
              <a:t>tydżien</a:t>
            </a:r>
            <a:r>
              <a:rPr lang="pl-PL" dirty="0">
                <a:latin typeface="Century"/>
                <a:cs typeface="Century"/>
              </a:rPr>
              <a:t> pojechałam na narty z kolegami na weekend. </a:t>
            </a:r>
            <a:r>
              <a:rPr lang="pl-PL" dirty="0">
                <a:solidFill>
                  <a:srgbClr val="FFFFFF"/>
                </a:solidFill>
                <a:latin typeface="Century"/>
                <a:cs typeface="Century"/>
              </a:rPr>
              <a:t>Miałam dużo zabawy</a:t>
            </a:r>
            <a:r>
              <a:rPr lang="pl-PL" dirty="0">
                <a:latin typeface="Century"/>
                <a:cs typeface="Century"/>
              </a:rPr>
              <a:t>. </a:t>
            </a:r>
            <a:r>
              <a:rPr lang="pl-PL" dirty="0" err="1">
                <a:solidFill>
                  <a:srgbClr val="FFFFFF"/>
                </a:solidFill>
                <a:latin typeface="Century"/>
                <a:cs typeface="Century"/>
              </a:rPr>
              <a:t>Reszte</a:t>
            </a:r>
            <a:r>
              <a:rPr lang="pl-PL" dirty="0">
                <a:solidFill>
                  <a:srgbClr val="000000"/>
                </a:solidFill>
                <a:latin typeface="Century"/>
                <a:cs typeface="Century"/>
              </a:rPr>
              <a:t> </a:t>
            </a:r>
            <a:r>
              <a:rPr lang="pl-PL" dirty="0">
                <a:latin typeface="Century"/>
                <a:cs typeface="Century"/>
              </a:rPr>
              <a:t>czasu szybko </a:t>
            </a:r>
            <a:r>
              <a:rPr lang="pl-PL" dirty="0" err="1">
                <a:solidFill>
                  <a:srgbClr val="000000"/>
                </a:solidFill>
                <a:latin typeface="Century"/>
                <a:cs typeface="Century"/>
              </a:rPr>
              <a:t>preleciało</a:t>
            </a:r>
            <a:r>
              <a:rPr lang="pl-PL" dirty="0">
                <a:solidFill>
                  <a:srgbClr val="FFFFFF"/>
                </a:solidFill>
                <a:latin typeface="Century"/>
                <a:cs typeface="Century"/>
              </a:rPr>
              <a:t>. Nie </a:t>
            </a:r>
            <a:r>
              <a:rPr lang="pl-PL" dirty="0" err="1">
                <a:solidFill>
                  <a:srgbClr val="FFFFFF"/>
                </a:solidFill>
                <a:latin typeface="Century"/>
                <a:cs typeface="Century"/>
              </a:rPr>
              <a:t>dojrze</a:t>
            </a:r>
            <a:r>
              <a:rPr lang="pl-PL" dirty="0">
                <a:solidFill>
                  <a:srgbClr val="FFFFFF"/>
                </a:solidFill>
                <a:latin typeface="Century"/>
                <a:cs typeface="Century"/>
              </a:rPr>
              <a:t> </a:t>
            </a:r>
            <a:r>
              <a:rPr lang="pl-PL" dirty="0">
                <a:latin typeface="Century"/>
                <a:cs typeface="Century"/>
              </a:rPr>
              <a:t>wakacje szybko </a:t>
            </a:r>
            <a:r>
              <a:rPr lang="pl-PL" dirty="0" err="1">
                <a:solidFill>
                  <a:srgbClr val="FFFFFF"/>
                </a:solidFill>
                <a:latin typeface="Century"/>
                <a:cs typeface="Century"/>
              </a:rPr>
              <a:t>preleciałi</a:t>
            </a:r>
            <a:r>
              <a:rPr lang="pl-PL" dirty="0">
                <a:latin typeface="Century"/>
                <a:cs typeface="Century"/>
              </a:rPr>
              <a:t> chociaż miałam czas widzieć moją rodzinę i znajomych. Może następnym razem czas </a:t>
            </a:r>
            <a:r>
              <a:rPr lang="pl-PL" dirty="0">
                <a:solidFill>
                  <a:srgbClr val="FFFFFF"/>
                </a:solidFill>
                <a:latin typeface="Century"/>
                <a:cs typeface="Century"/>
              </a:rPr>
              <a:t>spowolni się.</a:t>
            </a:r>
            <a:endParaRPr lang="en-US" dirty="0">
              <a:solidFill>
                <a:srgbClr val="FFFFFF"/>
              </a:solidFill>
              <a:latin typeface="Century"/>
              <a:cs typeface="Century"/>
            </a:endParaRPr>
          </a:p>
          <a:p>
            <a:pPr marL="0" indent="0">
              <a:buNone/>
            </a:pPr>
            <a:endParaRPr lang="en-US" dirty="0"/>
          </a:p>
        </p:txBody>
      </p:sp>
    </p:spTree>
    <p:extLst>
      <p:ext uri="{BB962C8B-B14F-4D97-AF65-F5344CB8AC3E}">
        <p14:creationId xmlns:p14="http://schemas.microsoft.com/office/powerpoint/2010/main" val="176854366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latin typeface="Century"/>
                <a:cs typeface="Century"/>
              </a:rPr>
              <a:t>My Favorite Place in Poland</a:t>
            </a:r>
            <a:endParaRPr lang="en-US" sz="2800" dirty="0">
              <a:latin typeface="Century"/>
              <a:cs typeface="Century"/>
            </a:endParaRPr>
          </a:p>
        </p:txBody>
      </p:sp>
      <p:sp>
        <p:nvSpPr>
          <p:cNvPr id="2" name="Content Placeholder 1"/>
          <p:cNvSpPr>
            <a:spLocks noGrp="1"/>
          </p:cNvSpPr>
          <p:nvPr>
            <p:ph idx="1"/>
          </p:nvPr>
        </p:nvSpPr>
        <p:spPr/>
        <p:txBody>
          <a:bodyPr>
            <a:normAutofit fontScale="77500" lnSpcReduction="20000"/>
          </a:bodyPr>
          <a:lstStyle/>
          <a:p>
            <a:endParaRPr lang="en-US" dirty="0"/>
          </a:p>
          <a:p>
            <a:pPr algn="just"/>
            <a:r>
              <a:rPr lang="pl-PL" dirty="0">
                <a:latin typeface="Century"/>
                <a:cs typeface="Century"/>
              </a:rPr>
              <a:t>Moim ulubionym miejscem w Polsce jest Stargard Szczeciński. Mój tata pochodzi z tego miasta i moi dziadkowie tam mieszkają. Kiedy lecimy do Polski, zawsze mieszkamy u dziadków. Nie pozwiedzałem dużo miast w Polsce, ale lubię jechać do Stargardu, ponieważ mogę zobaczyć inną kulturę niż w Ameryce. Kiedy jesteśmy w Stargardzie, jeździmy nad morze i spędzamy cały dzień na plaży. Czasem </a:t>
            </a:r>
            <a:r>
              <a:rPr lang="pl-PL" dirty="0">
                <a:solidFill>
                  <a:srgbClr val="FFFFFF"/>
                </a:solidFill>
                <a:latin typeface="Century"/>
                <a:cs typeface="Century"/>
              </a:rPr>
              <a:t>dziadzia</a:t>
            </a:r>
            <a:r>
              <a:rPr lang="pl-PL" dirty="0">
                <a:latin typeface="Century"/>
                <a:cs typeface="Century"/>
              </a:rPr>
              <a:t> zabiera tatę i mnie na polowanie do lasu. Lubię </a:t>
            </a:r>
            <a:r>
              <a:rPr lang="pl-PL" dirty="0" err="1">
                <a:solidFill>
                  <a:srgbClr val="FFFFFF"/>
                </a:solidFill>
                <a:latin typeface="Century"/>
                <a:cs typeface="Century"/>
              </a:rPr>
              <a:t>jachać</a:t>
            </a:r>
            <a:r>
              <a:rPr lang="pl-PL" dirty="0">
                <a:latin typeface="Century"/>
                <a:cs typeface="Century"/>
              </a:rPr>
              <a:t> na polowanie, bo przeważnie jest cicho i można </a:t>
            </a:r>
            <a:r>
              <a:rPr lang="pl-PL" dirty="0" err="1">
                <a:solidFill>
                  <a:srgbClr val="FFFFFF"/>
                </a:solidFill>
                <a:latin typeface="Century"/>
                <a:cs typeface="Century"/>
              </a:rPr>
              <a:t>posiedziecz</a:t>
            </a:r>
            <a:r>
              <a:rPr lang="pl-PL" dirty="0">
                <a:latin typeface="Century"/>
                <a:cs typeface="Century"/>
              </a:rPr>
              <a:t> sobie i zrelaksować się. Jest fajnie siedzieć na ambonie przy pełni księżyca, ponieważ można wszystko widzieć. Kiedy jedziemy do Stargardu jesienią, idziemy na grzybobranie. Stargard </a:t>
            </a:r>
            <a:r>
              <a:rPr lang="pl-PL" dirty="0" err="1">
                <a:solidFill>
                  <a:srgbClr val="FFFFFF"/>
                </a:solidFill>
                <a:latin typeface="Century"/>
                <a:cs typeface="Century"/>
              </a:rPr>
              <a:t>Szczecinski</a:t>
            </a:r>
            <a:r>
              <a:rPr lang="pl-PL" dirty="0">
                <a:solidFill>
                  <a:srgbClr val="000000"/>
                </a:solidFill>
                <a:latin typeface="Century"/>
                <a:cs typeface="Century"/>
              </a:rPr>
              <a:t> </a:t>
            </a:r>
            <a:r>
              <a:rPr lang="pl-PL" dirty="0">
                <a:latin typeface="Century"/>
                <a:cs typeface="Century"/>
              </a:rPr>
              <a:t>jest bardzo ładnym miastem w Polsce, ponieważ </a:t>
            </a:r>
            <a:r>
              <a:rPr lang="pl-PL" dirty="0">
                <a:solidFill>
                  <a:srgbClr val="FFFFFF"/>
                </a:solidFill>
                <a:latin typeface="Century"/>
                <a:cs typeface="Century"/>
              </a:rPr>
              <a:t>ma wiele natury</a:t>
            </a:r>
            <a:r>
              <a:rPr lang="pl-PL" dirty="0">
                <a:latin typeface="Century"/>
                <a:cs typeface="Century"/>
              </a:rPr>
              <a:t>, ale też można zwiedzać zabytki.</a:t>
            </a:r>
            <a:endParaRPr lang="en-US" dirty="0">
              <a:latin typeface="Century"/>
              <a:cs typeface="Century"/>
            </a:endParaRPr>
          </a:p>
          <a:p>
            <a:endParaRPr lang="en-US" dirty="0"/>
          </a:p>
        </p:txBody>
      </p:sp>
    </p:spTree>
    <p:extLst>
      <p:ext uri="{BB962C8B-B14F-4D97-AF65-F5344CB8AC3E}">
        <p14:creationId xmlns:p14="http://schemas.microsoft.com/office/powerpoint/2010/main" val="208264460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latin typeface="Century"/>
                <a:cs typeface="Century"/>
              </a:rPr>
              <a:t>Plans for the Future</a:t>
            </a:r>
            <a:endParaRPr lang="en-US" sz="2800" dirty="0">
              <a:latin typeface="Century"/>
              <a:cs typeface="Century"/>
            </a:endParaRPr>
          </a:p>
        </p:txBody>
      </p:sp>
      <p:sp>
        <p:nvSpPr>
          <p:cNvPr id="2" name="Content Placeholder 1"/>
          <p:cNvSpPr>
            <a:spLocks noGrp="1"/>
          </p:cNvSpPr>
          <p:nvPr>
            <p:ph idx="1"/>
          </p:nvPr>
        </p:nvSpPr>
        <p:spPr/>
        <p:txBody>
          <a:bodyPr>
            <a:normAutofit fontScale="55000" lnSpcReduction="20000"/>
          </a:bodyPr>
          <a:lstStyle/>
          <a:p>
            <a:pPr marL="0" indent="0">
              <a:buNone/>
            </a:pPr>
            <a:endParaRPr lang="en-US" dirty="0"/>
          </a:p>
          <a:p>
            <a:pPr marL="0" indent="0">
              <a:buNone/>
            </a:pPr>
            <a:r>
              <a:rPr lang="pl-PL" dirty="0"/>
              <a:t> </a:t>
            </a:r>
            <a:endParaRPr lang="en-US" dirty="0"/>
          </a:p>
          <a:p>
            <a:pPr algn="just"/>
            <a:r>
              <a:rPr lang="pl-PL" sz="3400" dirty="0">
                <a:latin typeface="Century"/>
                <a:cs typeface="Century"/>
              </a:rPr>
              <a:t>Ja mam wiele planów na </a:t>
            </a:r>
            <a:r>
              <a:rPr lang="pl-PL" sz="3400" dirty="0" smtClean="0">
                <a:solidFill>
                  <a:srgbClr val="FFFFFF"/>
                </a:solidFill>
                <a:latin typeface="Century"/>
                <a:cs typeface="Century"/>
              </a:rPr>
              <a:t>moją </a:t>
            </a:r>
            <a:r>
              <a:rPr lang="pl-PL" sz="3400" dirty="0">
                <a:latin typeface="Century"/>
                <a:cs typeface="Century"/>
              </a:rPr>
              <a:t>przyszłość. Chciałbym zostać lekarzem, ale wiem, że będę musiał bardzo ciężko pracować. Poza tym, chciałbym zwiedzać świat. Może pojadę do Australii albo do Ameryki Południowej, ponieważ jeszcze tam nigdy nie byłem. W przyszłości chciałbym też pojechać na ryby nad ocean i złowić rekina. Moim celem jest ukończenie studiów. Kiedy </a:t>
            </a:r>
            <a:r>
              <a:rPr lang="pl-PL" sz="3400" dirty="0">
                <a:solidFill>
                  <a:srgbClr val="FFFFFF"/>
                </a:solidFill>
                <a:latin typeface="Century"/>
                <a:cs typeface="Century"/>
              </a:rPr>
              <a:t>skończę szkołę, </a:t>
            </a:r>
            <a:r>
              <a:rPr lang="pl-PL" sz="3400" dirty="0">
                <a:latin typeface="Century"/>
                <a:cs typeface="Century"/>
              </a:rPr>
              <a:t>to chciałbym wyjechać tam, gdzie jest ciepły klimat, bo nie lubię zimy. Chcę też utrzymać kontakt z kolegami. Wiem, że to nie będzie takie łatwe, bo pewnie będziemy mieszkać daleko od siebie. Jeszcze nie wiem </a:t>
            </a:r>
            <a:r>
              <a:rPr lang="pl-PL" sz="3400" dirty="0" err="1" smtClean="0">
                <a:solidFill>
                  <a:srgbClr val="FFFFFF"/>
                </a:solidFill>
                <a:latin typeface="Century"/>
                <a:cs typeface="Century"/>
              </a:rPr>
              <a:t>napewno</a:t>
            </a:r>
            <a:r>
              <a:rPr lang="pl-PL" sz="3400" dirty="0" smtClean="0">
                <a:latin typeface="Century"/>
                <a:cs typeface="Century"/>
              </a:rPr>
              <a:t> </a:t>
            </a:r>
            <a:r>
              <a:rPr lang="pl-PL" sz="3400" dirty="0">
                <a:latin typeface="Century"/>
                <a:cs typeface="Century"/>
              </a:rPr>
              <a:t>co będę robił w przyszłości, zależy mi na </a:t>
            </a:r>
            <a:r>
              <a:rPr lang="pl-PL" sz="3400" dirty="0" err="1">
                <a:solidFill>
                  <a:srgbClr val="FFFFFF"/>
                </a:solidFill>
                <a:latin typeface="Century"/>
                <a:cs typeface="Century"/>
              </a:rPr>
              <a:t>osięgnięciu</a:t>
            </a:r>
            <a:r>
              <a:rPr lang="pl-PL" sz="3400" dirty="0">
                <a:solidFill>
                  <a:srgbClr val="000000"/>
                </a:solidFill>
                <a:latin typeface="Century"/>
                <a:cs typeface="Century"/>
              </a:rPr>
              <a:t> </a:t>
            </a:r>
            <a:r>
              <a:rPr lang="pl-PL" sz="3400" dirty="0">
                <a:latin typeface="Century"/>
                <a:cs typeface="Century"/>
              </a:rPr>
              <a:t>szczęśliwego życia.</a:t>
            </a:r>
            <a:endParaRPr lang="en-US" sz="3400" dirty="0">
              <a:latin typeface="Century"/>
              <a:cs typeface="Century"/>
            </a:endParaRPr>
          </a:p>
          <a:p>
            <a:pPr marL="0" indent="0">
              <a:buNone/>
            </a:pPr>
            <a:r>
              <a:rPr lang="pl-PL" dirty="0">
                <a:latin typeface="Century"/>
                <a:cs typeface="Century"/>
              </a:rPr>
              <a:t> </a:t>
            </a:r>
            <a:endParaRPr lang="en-US" dirty="0">
              <a:latin typeface="Century"/>
              <a:cs typeface="Century"/>
            </a:endParaRPr>
          </a:p>
          <a:p>
            <a:pPr marL="0" indent="0">
              <a:buNone/>
            </a:pPr>
            <a:endParaRPr lang="en-US" dirty="0"/>
          </a:p>
        </p:txBody>
      </p:sp>
    </p:spTree>
    <p:extLst>
      <p:ext uri="{BB962C8B-B14F-4D97-AF65-F5344CB8AC3E}">
        <p14:creationId xmlns:p14="http://schemas.microsoft.com/office/powerpoint/2010/main" val="168574170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dirty="0"/>
          </a:p>
        </p:txBody>
      </p:sp>
      <p:sp>
        <p:nvSpPr>
          <p:cNvPr id="2" name="Content Placeholder 1"/>
          <p:cNvSpPr>
            <a:spLocks noGrp="1"/>
          </p:cNvSpPr>
          <p:nvPr>
            <p:ph idx="1"/>
          </p:nvPr>
        </p:nvSpPr>
        <p:spPr/>
        <p:txBody>
          <a:bodyPr>
            <a:normAutofit fontScale="92500"/>
          </a:bodyPr>
          <a:lstStyle/>
          <a:p>
            <a:pPr algn="just"/>
            <a:r>
              <a:rPr lang="pl-PL" dirty="0">
                <a:latin typeface="Century"/>
                <a:cs typeface="Century"/>
              </a:rPr>
              <a:t>W przyszłości chcę dalej </a:t>
            </a:r>
            <a:r>
              <a:rPr lang="pl-PL" dirty="0">
                <a:solidFill>
                  <a:srgbClr val="FFFFFF"/>
                </a:solidFill>
                <a:latin typeface="Century"/>
                <a:cs typeface="Century"/>
              </a:rPr>
              <a:t>iść do </a:t>
            </a:r>
            <a:r>
              <a:rPr lang="pl-PL" dirty="0" err="1">
                <a:solidFill>
                  <a:srgbClr val="FFFFFF"/>
                </a:solidFill>
                <a:latin typeface="Century"/>
                <a:cs typeface="Century"/>
              </a:rPr>
              <a:t>szkoly</a:t>
            </a:r>
            <a:r>
              <a:rPr lang="pl-PL" dirty="0">
                <a:solidFill>
                  <a:srgbClr val="FFFFFF"/>
                </a:solidFill>
                <a:latin typeface="Century"/>
                <a:cs typeface="Century"/>
              </a:rPr>
              <a:t> </a:t>
            </a:r>
            <a:r>
              <a:rPr lang="pl-PL" dirty="0">
                <a:latin typeface="Century"/>
                <a:cs typeface="Century"/>
              </a:rPr>
              <a:t>i </a:t>
            </a:r>
            <a:r>
              <a:rPr lang="pl-PL" dirty="0" err="1">
                <a:solidFill>
                  <a:srgbClr val="FFFFFF"/>
                </a:solidFill>
                <a:latin typeface="Century"/>
                <a:cs typeface="Century"/>
              </a:rPr>
              <a:t>mięć</a:t>
            </a:r>
            <a:r>
              <a:rPr lang="pl-PL" dirty="0">
                <a:solidFill>
                  <a:srgbClr val="000000"/>
                </a:solidFill>
                <a:latin typeface="Century"/>
                <a:cs typeface="Century"/>
              </a:rPr>
              <a:t> </a:t>
            </a:r>
            <a:r>
              <a:rPr lang="pl-PL" dirty="0">
                <a:latin typeface="Century"/>
                <a:cs typeface="Century"/>
              </a:rPr>
              <a:t>jak najwięcej edukacji. Nie wiem dokładnie kim bym chciała być. Ale wiem, </a:t>
            </a:r>
            <a:r>
              <a:rPr lang="pl-PL" dirty="0">
                <a:solidFill>
                  <a:srgbClr val="FFFFFF"/>
                </a:solidFill>
                <a:latin typeface="Century"/>
                <a:cs typeface="Century"/>
              </a:rPr>
              <a:t>ze </a:t>
            </a:r>
            <a:r>
              <a:rPr lang="pl-PL" dirty="0" err="1">
                <a:solidFill>
                  <a:srgbClr val="FFFFFF"/>
                </a:solidFill>
                <a:latin typeface="Century"/>
                <a:cs typeface="Century"/>
              </a:rPr>
              <a:t>napewno</a:t>
            </a:r>
            <a:r>
              <a:rPr lang="pl-PL" dirty="0">
                <a:solidFill>
                  <a:srgbClr val="FFFFFF"/>
                </a:solidFill>
                <a:latin typeface="Century"/>
                <a:cs typeface="Century"/>
              </a:rPr>
              <a:t> </a:t>
            </a:r>
            <a:r>
              <a:rPr lang="pl-PL" dirty="0">
                <a:latin typeface="Century"/>
                <a:cs typeface="Century"/>
              </a:rPr>
              <a:t>będę </a:t>
            </a:r>
            <a:r>
              <a:rPr lang="pl-PL" dirty="0">
                <a:solidFill>
                  <a:srgbClr val="FFFFFF"/>
                </a:solidFill>
                <a:latin typeface="Century"/>
                <a:cs typeface="Century"/>
              </a:rPr>
              <a:t>w szkole </a:t>
            </a:r>
            <a:r>
              <a:rPr lang="pl-PL" dirty="0">
                <a:latin typeface="Century"/>
                <a:cs typeface="Century"/>
              </a:rPr>
              <a:t>przez dłuższy czas. </a:t>
            </a:r>
            <a:r>
              <a:rPr lang="pl-PL" dirty="0">
                <a:solidFill>
                  <a:srgbClr val="000000"/>
                </a:solidFill>
                <a:latin typeface="Century"/>
                <a:cs typeface="Century"/>
              </a:rPr>
              <a:t>Chciała  bym </a:t>
            </a:r>
            <a:r>
              <a:rPr lang="pl-PL" dirty="0">
                <a:latin typeface="Century"/>
                <a:cs typeface="Century"/>
              </a:rPr>
              <a:t>może zostać </a:t>
            </a:r>
            <a:r>
              <a:rPr lang="pl-PL" dirty="0" err="1">
                <a:solidFill>
                  <a:srgbClr val="FFFFFF"/>
                </a:solidFill>
                <a:latin typeface="Century"/>
                <a:cs typeface="Century"/>
              </a:rPr>
              <a:t>prawnikem</a:t>
            </a:r>
            <a:r>
              <a:rPr lang="pl-PL" dirty="0">
                <a:latin typeface="Century"/>
                <a:cs typeface="Century"/>
              </a:rPr>
              <a:t>. </a:t>
            </a:r>
            <a:r>
              <a:rPr lang="pl-PL" dirty="0" err="1">
                <a:solidFill>
                  <a:srgbClr val="FFFFFF"/>
                </a:solidFill>
                <a:latin typeface="Century"/>
                <a:cs typeface="Century"/>
              </a:rPr>
              <a:t>Chodziasz</a:t>
            </a:r>
            <a:r>
              <a:rPr lang="pl-PL" dirty="0">
                <a:latin typeface="Century"/>
                <a:cs typeface="Century"/>
              </a:rPr>
              <a:t> wiem o tym, że to jest najgorszy czas na prawnika, bo ich jest tak dużo. Po tych </a:t>
            </a:r>
            <a:r>
              <a:rPr lang="pl-PL" dirty="0" err="1">
                <a:solidFill>
                  <a:srgbClr val="FFFFFF"/>
                </a:solidFill>
                <a:latin typeface="Century"/>
                <a:cs typeface="Century"/>
              </a:rPr>
              <a:t>studjach</a:t>
            </a:r>
            <a:r>
              <a:rPr lang="pl-PL" dirty="0">
                <a:latin typeface="Century"/>
                <a:cs typeface="Century"/>
              </a:rPr>
              <a:t> </a:t>
            </a:r>
            <a:r>
              <a:rPr lang="pl-PL" dirty="0">
                <a:solidFill>
                  <a:srgbClr val="000000"/>
                </a:solidFill>
                <a:latin typeface="Century"/>
                <a:cs typeface="Century"/>
              </a:rPr>
              <a:t>chcę </a:t>
            </a:r>
            <a:r>
              <a:rPr lang="pl-PL" dirty="0">
                <a:solidFill>
                  <a:srgbClr val="FFFFFF"/>
                </a:solidFill>
                <a:latin typeface="Century"/>
                <a:cs typeface="Century"/>
              </a:rPr>
              <a:t>iść na magistra</a:t>
            </a:r>
            <a:r>
              <a:rPr lang="pl-PL" dirty="0">
                <a:latin typeface="Century"/>
                <a:cs typeface="Century"/>
              </a:rPr>
              <a:t>. </a:t>
            </a:r>
            <a:r>
              <a:rPr lang="pl-PL" dirty="0">
                <a:solidFill>
                  <a:srgbClr val="000000"/>
                </a:solidFill>
                <a:latin typeface="Century"/>
                <a:cs typeface="Century"/>
              </a:rPr>
              <a:t>Bym chciała </a:t>
            </a:r>
            <a:r>
              <a:rPr lang="pl-PL" dirty="0">
                <a:latin typeface="Century"/>
                <a:cs typeface="Century"/>
              </a:rPr>
              <a:t>magistra zrobić w komunikacji. Chyba </a:t>
            </a:r>
            <a:r>
              <a:rPr lang="pl-PL" dirty="0">
                <a:solidFill>
                  <a:srgbClr val="FFFFFF"/>
                </a:solidFill>
                <a:latin typeface="Century"/>
                <a:cs typeface="Century"/>
              </a:rPr>
              <a:t>będę iść </a:t>
            </a:r>
            <a:r>
              <a:rPr lang="pl-PL" dirty="0">
                <a:latin typeface="Century"/>
                <a:cs typeface="Century"/>
              </a:rPr>
              <a:t>na inny uniwersytet, bo </a:t>
            </a:r>
            <a:r>
              <a:rPr lang="pl-PL" dirty="0">
                <a:solidFill>
                  <a:srgbClr val="000000"/>
                </a:solidFill>
                <a:latin typeface="Century"/>
                <a:cs typeface="Century"/>
              </a:rPr>
              <a:t>bym </a:t>
            </a:r>
            <a:r>
              <a:rPr lang="pl-PL" dirty="0" err="1">
                <a:solidFill>
                  <a:srgbClr val="FFFFFF"/>
                </a:solidFill>
                <a:latin typeface="Century"/>
                <a:cs typeface="Century"/>
              </a:rPr>
              <a:t>chiciala</a:t>
            </a:r>
            <a:r>
              <a:rPr lang="pl-PL" dirty="0">
                <a:solidFill>
                  <a:srgbClr val="FFFFFF"/>
                </a:solidFill>
                <a:latin typeface="Century"/>
                <a:cs typeface="Century"/>
              </a:rPr>
              <a:t> </a:t>
            </a:r>
            <a:r>
              <a:rPr lang="pl-PL" dirty="0" err="1" smtClean="0">
                <a:solidFill>
                  <a:srgbClr val="FFFFFF"/>
                </a:solidFill>
                <a:latin typeface="Century"/>
                <a:cs typeface="Century"/>
              </a:rPr>
              <a:t>pracowac</a:t>
            </a:r>
            <a:r>
              <a:rPr lang="pl-PL" dirty="0" smtClean="0">
                <a:latin typeface="Century"/>
                <a:cs typeface="Century"/>
              </a:rPr>
              <a:t>. Bym </a:t>
            </a:r>
            <a:r>
              <a:rPr lang="pl-PL" dirty="0">
                <a:latin typeface="Century"/>
                <a:cs typeface="Century"/>
              </a:rPr>
              <a:t>na pewno chciała mieć ładny domek i szczęśliwą </a:t>
            </a:r>
            <a:r>
              <a:rPr lang="pl-PL" dirty="0" err="1">
                <a:solidFill>
                  <a:srgbClr val="FFFFFF"/>
                </a:solidFill>
                <a:latin typeface="Century"/>
                <a:cs typeface="Century"/>
              </a:rPr>
              <a:t>rodzine</a:t>
            </a:r>
            <a:r>
              <a:rPr lang="pl-PL" dirty="0">
                <a:latin typeface="Century"/>
                <a:cs typeface="Century"/>
              </a:rPr>
              <a:t>.</a:t>
            </a:r>
            <a:r>
              <a:rPr lang="pl-PL" dirty="0">
                <a:solidFill>
                  <a:srgbClr val="000000"/>
                </a:solidFill>
                <a:latin typeface="Century"/>
                <a:cs typeface="Century"/>
              </a:rPr>
              <a:t> </a:t>
            </a:r>
            <a:r>
              <a:rPr lang="pl-PL" dirty="0" err="1">
                <a:solidFill>
                  <a:srgbClr val="FFFFFF"/>
                </a:solidFill>
                <a:latin typeface="Century"/>
                <a:cs typeface="Century"/>
              </a:rPr>
              <a:t>Cheć</a:t>
            </a:r>
            <a:r>
              <a:rPr lang="pl-PL" dirty="0">
                <a:solidFill>
                  <a:srgbClr val="000000"/>
                </a:solidFill>
                <a:latin typeface="Century"/>
                <a:cs typeface="Century"/>
              </a:rPr>
              <a:t> </a:t>
            </a:r>
            <a:r>
              <a:rPr lang="pl-PL" dirty="0">
                <a:solidFill>
                  <a:srgbClr val="FFFFFF"/>
                </a:solidFill>
                <a:latin typeface="Century"/>
                <a:cs typeface="Century"/>
              </a:rPr>
              <a:t>mieć </a:t>
            </a:r>
            <a:r>
              <a:rPr lang="pl-PL" dirty="0" err="1">
                <a:solidFill>
                  <a:srgbClr val="FFFFFF"/>
                </a:solidFill>
                <a:latin typeface="Century"/>
                <a:cs typeface="Century"/>
              </a:rPr>
              <a:t>dwujke</a:t>
            </a:r>
            <a:r>
              <a:rPr lang="pl-PL" dirty="0">
                <a:solidFill>
                  <a:srgbClr val="FFFFFF"/>
                </a:solidFill>
                <a:latin typeface="Century"/>
                <a:cs typeface="Century"/>
              </a:rPr>
              <a:t> dzieci </a:t>
            </a:r>
            <a:r>
              <a:rPr lang="pl-PL" dirty="0">
                <a:latin typeface="Century"/>
                <a:cs typeface="Century"/>
              </a:rPr>
              <a:t>i małego pieska.</a:t>
            </a:r>
            <a:endParaRPr lang="en-US" dirty="0">
              <a:latin typeface="Century"/>
              <a:cs typeface="Century"/>
            </a:endParaRPr>
          </a:p>
          <a:p>
            <a:endParaRPr lang="en-US" dirty="0"/>
          </a:p>
        </p:txBody>
      </p:sp>
    </p:spTree>
    <p:extLst>
      <p:ext uri="{BB962C8B-B14F-4D97-AF65-F5344CB8AC3E}">
        <p14:creationId xmlns:p14="http://schemas.microsoft.com/office/powerpoint/2010/main" val="166384055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000" b="0" dirty="0" smtClean="0"/>
              <a:t>It is better to ask students to type, otherwise  their handwriting is sometimes unreadable:</a:t>
            </a:r>
            <a:endParaRPr lang="en-US" sz="2000" b="0" dirty="0"/>
          </a:p>
        </p:txBody>
      </p:sp>
      <p:pic>
        <p:nvPicPr>
          <p:cNvPr id="4" name="Content Placeholder 3" descr="Screen Shot 2016-12-06 at 2.20.53 PM.png"/>
          <p:cNvPicPr>
            <a:picLocks noGrp="1" noChangeAspect="1"/>
          </p:cNvPicPr>
          <p:nvPr>
            <p:ph idx="1"/>
          </p:nvPr>
        </p:nvPicPr>
        <p:blipFill>
          <a:blip r:embed="rId2">
            <a:extLst>
              <a:ext uri="{28A0092B-C50C-407E-A947-70E740481C1C}">
                <a14:useLocalDpi xmlns:a14="http://schemas.microsoft.com/office/drawing/2010/main" val="0"/>
              </a:ext>
            </a:extLst>
          </a:blip>
          <a:srcRect t="-60815" b="-60815"/>
          <a:stretch>
            <a:fillRect/>
          </a:stretch>
        </p:blipFill>
        <p:spPr>
          <a:xfrm>
            <a:off x="137230" y="1181958"/>
            <a:ext cx="8811424" cy="5239423"/>
          </a:xfrm>
        </p:spPr>
      </p:pic>
    </p:spTree>
    <p:extLst>
      <p:ext uri="{BB962C8B-B14F-4D97-AF65-F5344CB8AC3E}">
        <p14:creationId xmlns:p14="http://schemas.microsoft.com/office/powerpoint/2010/main" val="389605664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12-06 at 2.20.08 PM.png"/>
          <p:cNvPicPr>
            <a:picLocks noGrp="1" noChangeAspect="1"/>
          </p:cNvPicPr>
          <p:nvPr>
            <p:ph idx="1"/>
          </p:nvPr>
        </p:nvPicPr>
        <p:blipFill>
          <a:blip r:embed="rId2">
            <a:extLst>
              <a:ext uri="{28A0092B-C50C-407E-A947-70E740481C1C}">
                <a14:useLocalDpi xmlns:a14="http://schemas.microsoft.com/office/drawing/2010/main" val="0"/>
              </a:ext>
            </a:extLst>
          </a:blip>
          <a:srcRect l="-20219" r="-20219"/>
          <a:stretch>
            <a:fillRect/>
          </a:stretch>
        </p:blipFill>
        <p:spPr>
          <a:xfrm>
            <a:off x="-190922" y="433408"/>
            <a:ext cx="10574660" cy="6287874"/>
          </a:xfrm>
        </p:spPr>
      </p:pic>
    </p:spTree>
    <p:extLst>
      <p:ext uri="{BB962C8B-B14F-4D97-AF65-F5344CB8AC3E}">
        <p14:creationId xmlns:p14="http://schemas.microsoft.com/office/powerpoint/2010/main" val="63385892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800" dirty="0" smtClean="0">
                <a:latin typeface="Century"/>
                <a:cs typeface="Century"/>
              </a:rPr>
              <a:t>What is a Journal?</a:t>
            </a:r>
            <a:endParaRPr lang="en-US" sz="2800" dirty="0">
              <a:latin typeface="Century"/>
              <a:cs typeface="Century"/>
            </a:endParaRPr>
          </a:p>
        </p:txBody>
      </p:sp>
      <p:sp>
        <p:nvSpPr>
          <p:cNvPr id="2" name="Content Placeholder 1"/>
          <p:cNvSpPr>
            <a:spLocks noGrp="1"/>
          </p:cNvSpPr>
          <p:nvPr>
            <p:ph idx="1"/>
          </p:nvPr>
        </p:nvSpPr>
        <p:spPr/>
        <p:txBody>
          <a:bodyPr/>
          <a:lstStyle/>
          <a:p>
            <a:pPr algn="just"/>
            <a:r>
              <a:rPr lang="en-US" dirty="0" smtClean="0">
                <a:latin typeface="Century"/>
                <a:cs typeface="Century"/>
              </a:rPr>
              <a:t>A journal as a literary genre is defined as </a:t>
            </a:r>
            <a:r>
              <a:rPr lang="en-US" sz="3200" dirty="0" smtClean="0">
                <a:latin typeface="Century"/>
                <a:cs typeface="Century"/>
              </a:rPr>
              <a:t>a fictive narrative work</a:t>
            </a:r>
            <a:r>
              <a:rPr lang="en-US" dirty="0" smtClean="0">
                <a:latin typeface="Century"/>
                <a:cs typeface="Century"/>
              </a:rPr>
              <a:t> written for publication, </a:t>
            </a:r>
            <a:r>
              <a:rPr lang="en-US" sz="2400" dirty="0" smtClean="0">
                <a:latin typeface="Century"/>
                <a:cs typeface="Century"/>
              </a:rPr>
              <a:t>constructed according to</a:t>
            </a:r>
            <a:r>
              <a:rPr lang="en-US" sz="2000" dirty="0" smtClean="0">
                <a:latin typeface="Century"/>
                <a:cs typeface="Century"/>
              </a:rPr>
              <a:t> a </a:t>
            </a:r>
            <a:r>
              <a:rPr lang="en-US" sz="3200" dirty="0" smtClean="0">
                <a:latin typeface="Century"/>
                <a:cs typeface="Century"/>
              </a:rPr>
              <a:t>calendar sequence</a:t>
            </a:r>
            <a:r>
              <a:rPr lang="en-US" dirty="0" smtClean="0">
                <a:latin typeface="Century"/>
                <a:cs typeface="Century"/>
              </a:rPr>
              <a:t>.</a:t>
            </a:r>
          </a:p>
          <a:p>
            <a:pPr marL="0" indent="0" algn="just">
              <a:buNone/>
            </a:pPr>
            <a:endParaRPr lang="en-US" dirty="0" smtClean="0">
              <a:latin typeface="Century"/>
              <a:cs typeface="Century"/>
            </a:endParaRPr>
          </a:p>
          <a:p>
            <a:pPr algn="just"/>
            <a:r>
              <a:rPr lang="en-US" dirty="0">
                <a:latin typeface="Century"/>
                <a:cs typeface="Century"/>
              </a:rPr>
              <a:t>I</a:t>
            </a:r>
            <a:r>
              <a:rPr lang="en-US" dirty="0" smtClean="0">
                <a:latin typeface="Century"/>
                <a:cs typeface="Century"/>
              </a:rPr>
              <a:t>n the case of a travel diary, it is written  according to the stages of a journey, having </a:t>
            </a:r>
            <a:r>
              <a:rPr lang="en-US" sz="3200" dirty="0" smtClean="0">
                <a:latin typeface="Century"/>
                <a:cs typeface="Century"/>
              </a:rPr>
              <a:t>artistic </a:t>
            </a:r>
            <a:r>
              <a:rPr lang="en-US" dirty="0" smtClean="0">
                <a:latin typeface="Century"/>
                <a:cs typeface="Century"/>
              </a:rPr>
              <a:t>and </a:t>
            </a:r>
            <a:r>
              <a:rPr lang="en-US" sz="3200" dirty="0" smtClean="0">
                <a:latin typeface="Century"/>
                <a:cs typeface="Century"/>
              </a:rPr>
              <a:t>aesthetic value</a:t>
            </a:r>
            <a:r>
              <a:rPr lang="en-US" dirty="0" smtClean="0">
                <a:latin typeface="Century"/>
                <a:cs typeface="Century"/>
              </a:rPr>
              <a:t>.</a:t>
            </a:r>
            <a:endParaRPr lang="en-US" dirty="0">
              <a:latin typeface="Century"/>
              <a:cs typeface="Century"/>
            </a:endParaRPr>
          </a:p>
        </p:txBody>
      </p:sp>
    </p:spTree>
    <p:extLst>
      <p:ext uri="{BB962C8B-B14F-4D97-AF65-F5344CB8AC3E}">
        <p14:creationId xmlns:p14="http://schemas.microsoft.com/office/powerpoint/2010/main" val="306057702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4837" y="241310"/>
            <a:ext cx="7583488" cy="1143000"/>
          </a:xfrm>
        </p:spPr>
        <p:txBody>
          <a:bodyPr/>
          <a:lstStyle/>
          <a:p>
            <a:pPr lvl="0" algn="just"/>
            <a:r>
              <a:rPr lang="en-US" sz="3200" b="0" dirty="0" smtClean="0">
                <a:latin typeface="Century"/>
                <a:cs typeface="Century"/>
              </a:rPr>
              <a:t/>
            </a:r>
            <a:br>
              <a:rPr lang="en-US" sz="3200" b="0" dirty="0" smtClean="0">
                <a:latin typeface="Century"/>
                <a:cs typeface="Century"/>
              </a:rPr>
            </a:br>
            <a:r>
              <a:rPr lang="en-US" sz="3200" b="0" dirty="0">
                <a:latin typeface="Century"/>
                <a:cs typeface="Century"/>
              </a:rPr>
              <a:t/>
            </a:r>
            <a:br>
              <a:rPr lang="en-US" sz="3200" b="0" dirty="0">
                <a:latin typeface="Century"/>
                <a:cs typeface="Century"/>
              </a:rPr>
            </a:br>
            <a:r>
              <a:rPr lang="en-US" sz="3200" b="0" dirty="0" smtClean="0">
                <a:latin typeface="Century"/>
                <a:cs typeface="Century"/>
              </a:rPr>
              <a:t/>
            </a:r>
            <a:br>
              <a:rPr lang="en-US" sz="3200" b="0" dirty="0" smtClean="0">
                <a:latin typeface="Century"/>
                <a:cs typeface="Century"/>
              </a:rPr>
            </a:br>
            <a:r>
              <a:rPr lang="en-US" sz="3200" b="0" dirty="0">
                <a:latin typeface="Century"/>
                <a:cs typeface="Century"/>
              </a:rPr>
              <a:t/>
            </a:r>
            <a:br>
              <a:rPr lang="en-US" sz="3200" b="0" dirty="0">
                <a:latin typeface="Century"/>
                <a:cs typeface="Century"/>
              </a:rPr>
            </a:br>
            <a:r>
              <a:rPr lang="en-US" sz="3200" b="0" dirty="0" smtClean="0">
                <a:latin typeface="Century"/>
                <a:cs typeface="Century"/>
              </a:rPr>
              <a:t/>
            </a:r>
            <a:br>
              <a:rPr lang="en-US" sz="3200" b="0" dirty="0" smtClean="0">
                <a:latin typeface="Century"/>
                <a:cs typeface="Century"/>
              </a:rPr>
            </a:br>
            <a:r>
              <a:rPr lang="en-US" sz="3200" b="0" dirty="0">
                <a:latin typeface="Century"/>
                <a:cs typeface="Century"/>
              </a:rPr>
              <a:t/>
            </a:r>
            <a:br>
              <a:rPr lang="en-US" sz="3200" b="0" dirty="0">
                <a:latin typeface="Century"/>
                <a:cs typeface="Century"/>
              </a:rPr>
            </a:br>
            <a:r>
              <a:rPr lang="en-US" sz="2400" b="0" dirty="0" smtClean="0">
                <a:latin typeface="Century"/>
                <a:cs typeface="Century"/>
              </a:rPr>
              <a:t>Why journal entries </a:t>
            </a:r>
            <a:r>
              <a:rPr lang="en-US" sz="2400" b="0" dirty="0">
                <a:latin typeface="Century"/>
                <a:cs typeface="Century"/>
              </a:rPr>
              <a:t>are especially important in teaching heritage speakers?</a:t>
            </a:r>
            <a:br>
              <a:rPr lang="en-US" sz="2400" b="0" dirty="0">
                <a:latin typeface="Century"/>
                <a:cs typeface="Century"/>
              </a:rPr>
            </a:br>
            <a:r>
              <a:rPr lang="en-US" sz="2400" b="0" dirty="0" smtClean="0">
                <a:latin typeface="Century"/>
                <a:cs typeface="Century"/>
              </a:rPr>
              <a:t/>
            </a:r>
            <a:br>
              <a:rPr lang="en-US" sz="2400" b="0" dirty="0" smtClean="0">
                <a:latin typeface="Century"/>
                <a:cs typeface="Century"/>
              </a:rPr>
            </a:br>
            <a:r>
              <a:rPr lang="en-US" sz="2400" b="0" dirty="0">
                <a:latin typeface="Century"/>
                <a:cs typeface="Century"/>
              </a:rPr>
              <a:t/>
            </a:r>
            <a:br>
              <a:rPr lang="en-US" sz="2400" b="0" dirty="0">
                <a:latin typeface="Century"/>
                <a:cs typeface="Century"/>
              </a:rPr>
            </a:br>
            <a:r>
              <a:rPr lang="en-US" sz="2800" b="0" dirty="0" smtClean="0">
                <a:latin typeface="Century"/>
                <a:cs typeface="Century"/>
              </a:rPr>
              <a:t/>
            </a:r>
            <a:br>
              <a:rPr lang="en-US" sz="2800" b="0" dirty="0" smtClean="0">
                <a:latin typeface="Century"/>
                <a:cs typeface="Century"/>
              </a:rPr>
            </a:br>
            <a:r>
              <a:rPr lang="en-US" sz="2800" b="0" dirty="0">
                <a:latin typeface="Century"/>
                <a:cs typeface="Century"/>
              </a:rPr>
              <a:t/>
            </a:r>
            <a:br>
              <a:rPr lang="en-US" sz="2800" b="0" dirty="0">
                <a:latin typeface="Century"/>
                <a:cs typeface="Century"/>
              </a:rPr>
            </a:br>
            <a:r>
              <a:rPr lang="en-US" sz="2800" b="0" dirty="0">
                <a:latin typeface="Century"/>
                <a:cs typeface="Century"/>
              </a:rPr>
              <a:t/>
            </a:r>
            <a:br>
              <a:rPr lang="en-US" sz="2800" b="0" dirty="0">
                <a:latin typeface="Century"/>
                <a:cs typeface="Century"/>
              </a:rPr>
            </a:br>
            <a:endParaRPr lang="en-US" sz="2800" b="0" dirty="0">
              <a:latin typeface="Century"/>
              <a:cs typeface="Century"/>
            </a:endParaRPr>
          </a:p>
        </p:txBody>
      </p:sp>
      <p:sp>
        <p:nvSpPr>
          <p:cNvPr id="2" name="Content Placeholder 1"/>
          <p:cNvSpPr>
            <a:spLocks noGrp="1"/>
          </p:cNvSpPr>
          <p:nvPr>
            <p:ph idx="1"/>
          </p:nvPr>
        </p:nvSpPr>
        <p:spPr/>
        <p:txBody>
          <a:bodyPr/>
          <a:lstStyle/>
          <a:p>
            <a:pPr marL="0" indent="0" algn="just">
              <a:buNone/>
            </a:pPr>
            <a:endParaRPr lang="en-US" dirty="0" smtClean="0"/>
          </a:p>
          <a:p>
            <a:pPr algn="just"/>
            <a:r>
              <a:rPr lang="en-US" dirty="0" smtClean="0"/>
              <a:t>Most heritage </a:t>
            </a:r>
            <a:r>
              <a:rPr lang="en-US" dirty="0"/>
              <a:t>speakers improve their spelling and grammar skills in written assignments.  </a:t>
            </a:r>
          </a:p>
          <a:p>
            <a:pPr algn="just"/>
            <a:r>
              <a:rPr lang="en-US" dirty="0"/>
              <a:t>Moreover, they </a:t>
            </a:r>
            <a:r>
              <a:rPr lang="en-US" dirty="0" smtClean="0"/>
              <a:t>practice </a:t>
            </a:r>
            <a:r>
              <a:rPr lang="en-US" dirty="0"/>
              <a:t>new </a:t>
            </a:r>
            <a:r>
              <a:rPr lang="en-US" dirty="0" smtClean="0"/>
              <a:t>vocabulary,  </a:t>
            </a:r>
            <a:r>
              <a:rPr lang="en-US" dirty="0"/>
              <a:t>idiomatic </a:t>
            </a:r>
            <a:r>
              <a:rPr lang="en-US" dirty="0" smtClean="0"/>
              <a:t>expressions.</a:t>
            </a:r>
          </a:p>
          <a:p>
            <a:pPr algn="just"/>
            <a:r>
              <a:rPr lang="en-US" dirty="0" smtClean="0"/>
              <a:t>They work on their writing style.</a:t>
            </a:r>
          </a:p>
          <a:p>
            <a:pPr algn="just"/>
            <a:r>
              <a:rPr lang="en-US" dirty="0" smtClean="0"/>
              <a:t>They learn to use synonyms.</a:t>
            </a:r>
            <a:endParaRPr lang="en-US" dirty="0"/>
          </a:p>
        </p:txBody>
      </p:sp>
    </p:spTree>
    <p:extLst>
      <p:ext uri="{BB962C8B-B14F-4D97-AF65-F5344CB8AC3E}">
        <p14:creationId xmlns:p14="http://schemas.microsoft.com/office/powerpoint/2010/main" val="226223720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just"/>
            <a:r>
              <a:rPr lang="en-US" sz="2400" dirty="0">
                <a:latin typeface="Century"/>
                <a:cs typeface="Century"/>
              </a:rPr>
              <a:t>What are the most common grammar errors that heritage speakers make in </a:t>
            </a:r>
            <a:r>
              <a:rPr lang="en-US" sz="2400" dirty="0" smtClean="0">
                <a:latin typeface="Century"/>
                <a:cs typeface="Century"/>
              </a:rPr>
              <a:t>journal entries? </a:t>
            </a:r>
            <a:r>
              <a:rPr lang="en-US" sz="2400" dirty="0">
                <a:latin typeface="Century"/>
                <a:cs typeface="Century"/>
              </a:rPr>
              <a:t/>
            </a:r>
            <a:br>
              <a:rPr lang="en-US" sz="2400" dirty="0">
                <a:latin typeface="Century"/>
                <a:cs typeface="Century"/>
              </a:rPr>
            </a:br>
            <a:endParaRPr lang="en-US" sz="2400" dirty="0">
              <a:latin typeface="Century"/>
              <a:cs typeface="Century"/>
            </a:endParaRPr>
          </a:p>
        </p:txBody>
      </p:sp>
      <p:sp>
        <p:nvSpPr>
          <p:cNvPr id="2" name="Content Placeholder 1"/>
          <p:cNvSpPr>
            <a:spLocks noGrp="1"/>
          </p:cNvSpPr>
          <p:nvPr>
            <p:ph idx="1"/>
          </p:nvPr>
        </p:nvSpPr>
        <p:spPr/>
        <p:txBody>
          <a:bodyPr>
            <a:noAutofit/>
          </a:bodyPr>
          <a:lstStyle/>
          <a:p>
            <a:pPr marL="0" indent="0">
              <a:buNone/>
            </a:pPr>
            <a:endParaRPr lang="en-US" sz="2400" dirty="0"/>
          </a:p>
          <a:p>
            <a:pPr lvl="0" algn="just"/>
            <a:r>
              <a:rPr lang="en-US" sz="2000" dirty="0"/>
              <a:t>Verbs endings in the present tense, because heritage speakers do not write diacritic marks instead of </a:t>
            </a:r>
            <a:r>
              <a:rPr lang="en-US" sz="2000" i="1" dirty="0" err="1"/>
              <a:t>studiuję</a:t>
            </a:r>
            <a:r>
              <a:rPr lang="en-US" sz="2000" dirty="0"/>
              <a:t> they write </a:t>
            </a:r>
            <a:r>
              <a:rPr lang="en-US" sz="2000" i="1" dirty="0" err="1"/>
              <a:t>studiuje</a:t>
            </a:r>
            <a:r>
              <a:rPr lang="en-US" sz="2000" i="1" dirty="0"/>
              <a:t> </a:t>
            </a:r>
            <a:r>
              <a:rPr lang="en-US" sz="2000" dirty="0"/>
              <a:t>which is actually a third person singular ending and not the first person  singular.  </a:t>
            </a:r>
          </a:p>
          <a:p>
            <a:endParaRPr lang="en-US" sz="2000" dirty="0"/>
          </a:p>
          <a:p>
            <a:pPr lvl="0" algn="just"/>
            <a:r>
              <a:rPr lang="en-US" sz="2000" dirty="0"/>
              <a:t>Heritage speakers often avoid diacritics in their writing or some students place them in a wrong place, for instance they write such letter combinations which do not exist in Polish at all:  –</a:t>
            </a:r>
            <a:r>
              <a:rPr lang="en-US" sz="2000" dirty="0" err="1"/>
              <a:t>ći</a:t>
            </a:r>
            <a:r>
              <a:rPr lang="en-US" sz="2000" dirty="0"/>
              <a:t>, -</a:t>
            </a:r>
            <a:r>
              <a:rPr lang="en-US" sz="2000" dirty="0" err="1"/>
              <a:t>ńi</a:t>
            </a:r>
            <a:r>
              <a:rPr lang="en-US" sz="2000" dirty="0"/>
              <a:t>, -</a:t>
            </a:r>
            <a:r>
              <a:rPr lang="en-US" sz="2000" dirty="0" err="1"/>
              <a:t>źi</a:t>
            </a:r>
            <a:r>
              <a:rPr lang="en-US" sz="2000" dirty="0"/>
              <a:t>, </a:t>
            </a:r>
            <a:r>
              <a:rPr lang="en-US" sz="2000" dirty="0" err="1"/>
              <a:t>śi</a:t>
            </a:r>
            <a:r>
              <a:rPr lang="en-US" sz="2000" dirty="0"/>
              <a:t>.</a:t>
            </a:r>
          </a:p>
          <a:p>
            <a:endParaRPr lang="en-US" sz="2400" dirty="0"/>
          </a:p>
        </p:txBody>
      </p:sp>
    </p:spTree>
    <p:extLst>
      <p:ext uri="{BB962C8B-B14F-4D97-AF65-F5344CB8AC3E}">
        <p14:creationId xmlns:p14="http://schemas.microsoft.com/office/powerpoint/2010/main" val="289535076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normAutofit fontScale="92500" lnSpcReduction="10000"/>
          </a:bodyPr>
          <a:lstStyle/>
          <a:p>
            <a:pPr lvl="0"/>
            <a:r>
              <a:rPr lang="en-US" dirty="0">
                <a:latin typeface="Century"/>
                <a:cs typeface="Century"/>
              </a:rPr>
              <a:t>Past tense of –</a:t>
            </a:r>
            <a:r>
              <a:rPr lang="en-US" dirty="0" err="1">
                <a:latin typeface="Century"/>
                <a:cs typeface="Century"/>
              </a:rPr>
              <a:t>eć</a:t>
            </a:r>
            <a:r>
              <a:rPr lang="en-US" dirty="0">
                <a:latin typeface="Century"/>
                <a:cs typeface="Century"/>
              </a:rPr>
              <a:t>  and –</a:t>
            </a:r>
            <a:r>
              <a:rPr lang="en-US" dirty="0" err="1">
                <a:latin typeface="Century"/>
                <a:cs typeface="Century"/>
              </a:rPr>
              <a:t>ąć</a:t>
            </a:r>
            <a:r>
              <a:rPr lang="en-US" dirty="0">
                <a:latin typeface="Century"/>
                <a:cs typeface="Century"/>
              </a:rPr>
              <a:t> verbs</a:t>
            </a:r>
            <a:r>
              <a:rPr lang="en-US" dirty="0" smtClean="0">
                <a:latin typeface="Century"/>
                <a:cs typeface="Century"/>
              </a:rPr>
              <a:t>.</a:t>
            </a:r>
            <a:endParaRPr lang="en-US" dirty="0">
              <a:latin typeface="Century"/>
              <a:cs typeface="Century"/>
            </a:endParaRPr>
          </a:p>
          <a:p>
            <a:pPr lvl="0" algn="just"/>
            <a:r>
              <a:rPr lang="en-US" dirty="0">
                <a:latin typeface="Century"/>
                <a:cs typeface="Century"/>
              </a:rPr>
              <a:t>Past tense of verbs of motion: </a:t>
            </a:r>
            <a:r>
              <a:rPr lang="en-US" i="1" dirty="0" err="1">
                <a:latin typeface="Century"/>
                <a:cs typeface="Century"/>
              </a:rPr>
              <a:t>iść</a:t>
            </a:r>
            <a:r>
              <a:rPr lang="en-US" i="1" dirty="0">
                <a:latin typeface="Century"/>
                <a:cs typeface="Century"/>
              </a:rPr>
              <a:t>, </a:t>
            </a:r>
            <a:r>
              <a:rPr lang="en-US" i="1" dirty="0" err="1">
                <a:latin typeface="Century"/>
                <a:cs typeface="Century"/>
              </a:rPr>
              <a:t>pójść</a:t>
            </a:r>
            <a:r>
              <a:rPr lang="en-US" i="1" dirty="0">
                <a:latin typeface="Century"/>
                <a:cs typeface="Century"/>
              </a:rPr>
              <a:t>, </a:t>
            </a:r>
            <a:r>
              <a:rPr lang="en-US" i="1" dirty="0" err="1">
                <a:latin typeface="Century"/>
                <a:cs typeface="Century"/>
              </a:rPr>
              <a:t>przyjść</a:t>
            </a:r>
            <a:r>
              <a:rPr lang="en-US" i="1" dirty="0">
                <a:latin typeface="Century"/>
                <a:cs typeface="Century"/>
              </a:rPr>
              <a:t>, </a:t>
            </a:r>
            <a:r>
              <a:rPr lang="en-US" i="1" dirty="0" err="1">
                <a:latin typeface="Century"/>
                <a:cs typeface="Century"/>
              </a:rPr>
              <a:t>wejść</a:t>
            </a:r>
            <a:r>
              <a:rPr lang="en-US" i="1" dirty="0">
                <a:latin typeface="Century"/>
                <a:cs typeface="Century"/>
              </a:rPr>
              <a:t>, </a:t>
            </a:r>
            <a:r>
              <a:rPr lang="en-US" i="1" dirty="0" err="1">
                <a:latin typeface="Century"/>
                <a:cs typeface="Century"/>
              </a:rPr>
              <a:t>wyjść</a:t>
            </a:r>
            <a:r>
              <a:rPr lang="en-US" dirty="0">
                <a:latin typeface="Century"/>
                <a:cs typeface="Century"/>
              </a:rPr>
              <a:t>, etc</a:t>
            </a:r>
            <a:r>
              <a:rPr lang="en-US" dirty="0" smtClean="0">
                <a:latin typeface="Century"/>
                <a:cs typeface="Century"/>
              </a:rPr>
              <a:t>.</a:t>
            </a:r>
            <a:endParaRPr lang="en-US" dirty="0">
              <a:latin typeface="Century"/>
              <a:cs typeface="Century"/>
            </a:endParaRPr>
          </a:p>
          <a:p>
            <a:pPr lvl="0" algn="just"/>
            <a:r>
              <a:rPr lang="en-US" dirty="0">
                <a:latin typeface="Century"/>
                <a:cs typeface="Century"/>
              </a:rPr>
              <a:t>Determinate and indeterminate verbs, when to use </a:t>
            </a:r>
            <a:r>
              <a:rPr lang="en-US" i="1" dirty="0" err="1">
                <a:latin typeface="Century"/>
                <a:cs typeface="Century"/>
              </a:rPr>
              <a:t>iść</a:t>
            </a:r>
            <a:r>
              <a:rPr lang="en-US" i="1" dirty="0">
                <a:latin typeface="Century"/>
                <a:cs typeface="Century"/>
              </a:rPr>
              <a:t> </a:t>
            </a:r>
            <a:r>
              <a:rPr lang="en-US" dirty="0">
                <a:latin typeface="Century"/>
                <a:cs typeface="Century"/>
              </a:rPr>
              <a:t>and when </a:t>
            </a:r>
            <a:r>
              <a:rPr lang="en-US" i="1" dirty="0" err="1">
                <a:latin typeface="Century"/>
                <a:cs typeface="Century"/>
              </a:rPr>
              <a:t>chodzić</a:t>
            </a:r>
            <a:r>
              <a:rPr lang="en-US" i="1" dirty="0">
                <a:latin typeface="Century"/>
                <a:cs typeface="Century"/>
              </a:rPr>
              <a:t>; </a:t>
            </a:r>
            <a:r>
              <a:rPr lang="en-US" i="1" dirty="0" err="1">
                <a:latin typeface="Century"/>
                <a:cs typeface="Century"/>
              </a:rPr>
              <a:t>jechać</a:t>
            </a:r>
            <a:r>
              <a:rPr lang="en-US" i="1" dirty="0">
                <a:latin typeface="Century"/>
                <a:cs typeface="Century"/>
              </a:rPr>
              <a:t> and </a:t>
            </a:r>
            <a:r>
              <a:rPr lang="en-US" i="1" dirty="0" err="1">
                <a:latin typeface="Century"/>
                <a:cs typeface="Century"/>
              </a:rPr>
              <a:t>jeździć</a:t>
            </a:r>
            <a:r>
              <a:rPr lang="en-US" i="1" dirty="0" smtClean="0">
                <a:latin typeface="Century"/>
                <a:cs typeface="Century"/>
              </a:rPr>
              <a:t>.</a:t>
            </a:r>
            <a:endParaRPr lang="en-US" dirty="0">
              <a:latin typeface="Century"/>
              <a:cs typeface="Century"/>
            </a:endParaRPr>
          </a:p>
          <a:p>
            <a:pPr lvl="0"/>
            <a:r>
              <a:rPr lang="en-US" dirty="0">
                <a:latin typeface="Century"/>
                <a:cs typeface="Century"/>
              </a:rPr>
              <a:t> Past tense because of gender endings</a:t>
            </a:r>
            <a:r>
              <a:rPr lang="en-US" dirty="0" smtClean="0">
                <a:latin typeface="Century"/>
                <a:cs typeface="Century"/>
              </a:rPr>
              <a:t>.</a:t>
            </a:r>
          </a:p>
          <a:p>
            <a:pPr lvl="0" algn="just"/>
            <a:r>
              <a:rPr lang="en-US" dirty="0">
                <a:latin typeface="Century"/>
                <a:cs typeface="Century"/>
              </a:rPr>
              <a:t>Many students write verbs in the third person plural after such quantifiers as: </a:t>
            </a:r>
            <a:r>
              <a:rPr lang="en-US" i="1" dirty="0" err="1">
                <a:latin typeface="Century"/>
                <a:cs typeface="Century"/>
              </a:rPr>
              <a:t>dużo</a:t>
            </a:r>
            <a:r>
              <a:rPr lang="en-US" i="1" dirty="0">
                <a:latin typeface="Century"/>
                <a:cs typeface="Century"/>
              </a:rPr>
              <a:t>, </a:t>
            </a:r>
            <a:r>
              <a:rPr lang="en-US" i="1" dirty="0" err="1">
                <a:latin typeface="Century"/>
                <a:cs typeface="Century"/>
              </a:rPr>
              <a:t>wiele</a:t>
            </a:r>
            <a:r>
              <a:rPr lang="en-US" i="1" dirty="0">
                <a:latin typeface="Century"/>
                <a:cs typeface="Century"/>
              </a:rPr>
              <a:t>, </a:t>
            </a:r>
            <a:r>
              <a:rPr lang="en-US" i="1" dirty="0" err="1">
                <a:latin typeface="Century"/>
                <a:cs typeface="Century"/>
              </a:rPr>
              <a:t>mało</a:t>
            </a:r>
            <a:r>
              <a:rPr lang="en-US" i="1" dirty="0">
                <a:latin typeface="Century"/>
                <a:cs typeface="Century"/>
              </a:rPr>
              <a:t> </a:t>
            </a:r>
            <a:r>
              <a:rPr lang="en-US" dirty="0">
                <a:latin typeface="Century"/>
                <a:cs typeface="Century"/>
              </a:rPr>
              <a:t>instead of writing the verb in the </a:t>
            </a:r>
            <a:r>
              <a:rPr lang="en-US">
                <a:latin typeface="Century"/>
                <a:cs typeface="Century"/>
              </a:rPr>
              <a:t>the </a:t>
            </a:r>
            <a:r>
              <a:rPr lang="en-US" smtClean="0">
                <a:latin typeface="Century"/>
                <a:cs typeface="Century"/>
              </a:rPr>
              <a:t>third </a:t>
            </a:r>
            <a:r>
              <a:rPr lang="en-US" dirty="0">
                <a:latin typeface="Century"/>
                <a:cs typeface="Century"/>
              </a:rPr>
              <a:t>person singular,</a:t>
            </a:r>
          </a:p>
          <a:p>
            <a:endParaRPr lang="en-US" dirty="0"/>
          </a:p>
        </p:txBody>
      </p:sp>
    </p:spTree>
    <p:extLst>
      <p:ext uri="{BB962C8B-B14F-4D97-AF65-F5344CB8AC3E}">
        <p14:creationId xmlns:p14="http://schemas.microsoft.com/office/powerpoint/2010/main" val="381676131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normAutofit fontScale="25000" lnSpcReduction="20000"/>
          </a:bodyPr>
          <a:lstStyle/>
          <a:p>
            <a:pPr marL="0" lvl="0" indent="0" algn="just">
              <a:buNone/>
            </a:pPr>
            <a:endParaRPr lang="en-US" sz="9600" dirty="0">
              <a:latin typeface="Century"/>
              <a:cs typeface="Century"/>
            </a:endParaRPr>
          </a:p>
          <a:p>
            <a:pPr lvl="0" algn="just"/>
            <a:r>
              <a:rPr lang="en-US" sz="9600" dirty="0" smtClean="0">
                <a:latin typeface="Century"/>
                <a:cs typeface="Century"/>
              </a:rPr>
              <a:t>Genitive </a:t>
            </a:r>
            <a:r>
              <a:rPr lang="en-US" sz="9600" dirty="0">
                <a:latin typeface="Century"/>
                <a:cs typeface="Century"/>
              </a:rPr>
              <a:t>singular ending of masculine inanimate nouns.</a:t>
            </a:r>
          </a:p>
          <a:p>
            <a:endParaRPr lang="en-US" sz="9600" dirty="0">
              <a:latin typeface="Century"/>
              <a:cs typeface="Century"/>
            </a:endParaRPr>
          </a:p>
          <a:p>
            <a:pPr lvl="0"/>
            <a:r>
              <a:rPr lang="en-US" sz="9600" dirty="0">
                <a:latin typeface="Century"/>
                <a:cs typeface="Century"/>
              </a:rPr>
              <a:t>Accusative of the demonstrative pronoun </a:t>
            </a:r>
            <a:r>
              <a:rPr lang="en-US" sz="9600" i="1" dirty="0">
                <a:latin typeface="Century"/>
                <a:cs typeface="Century"/>
              </a:rPr>
              <a:t>ta</a:t>
            </a:r>
            <a:r>
              <a:rPr lang="en-US" sz="9600" dirty="0">
                <a:latin typeface="Century"/>
                <a:cs typeface="Century"/>
              </a:rPr>
              <a:t> which is </a:t>
            </a:r>
            <a:r>
              <a:rPr lang="en-US" sz="9600" i="1" dirty="0" err="1">
                <a:latin typeface="Century"/>
                <a:cs typeface="Century"/>
              </a:rPr>
              <a:t>tę</a:t>
            </a:r>
            <a:r>
              <a:rPr lang="en-US" sz="9600" dirty="0">
                <a:latin typeface="Century"/>
                <a:cs typeface="Century"/>
              </a:rPr>
              <a:t>, but students write </a:t>
            </a:r>
            <a:r>
              <a:rPr lang="en-US" sz="9600" i="1" dirty="0" err="1">
                <a:latin typeface="Century"/>
                <a:cs typeface="Century"/>
              </a:rPr>
              <a:t>tą</a:t>
            </a:r>
            <a:r>
              <a:rPr lang="en-US" sz="9600" dirty="0">
                <a:latin typeface="Century"/>
                <a:cs typeface="Century"/>
              </a:rPr>
              <a:t>.</a:t>
            </a:r>
          </a:p>
          <a:p>
            <a:pPr marL="0" indent="0">
              <a:buNone/>
            </a:pPr>
            <a:r>
              <a:rPr lang="en-US" sz="9600" dirty="0">
                <a:latin typeface="Century"/>
                <a:cs typeface="Century"/>
              </a:rPr>
              <a:t> </a:t>
            </a:r>
          </a:p>
          <a:p>
            <a:pPr lvl="0" algn="just"/>
            <a:r>
              <a:rPr lang="en-US" sz="9600" dirty="0">
                <a:latin typeface="Century"/>
                <a:cs typeface="Century"/>
              </a:rPr>
              <a:t>Nominative plural of virile nouns because of consonant softening.</a:t>
            </a:r>
          </a:p>
          <a:p>
            <a:endParaRPr lang="en-US" sz="8000" dirty="0">
              <a:latin typeface="Century"/>
              <a:cs typeface="Century"/>
            </a:endParaRPr>
          </a:p>
        </p:txBody>
      </p:sp>
    </p:spTree>
    <p:extLst>
      <p:ext uri="{BB962C8B-B14F-4D97-AF65-F5344CB8AC3E}">
        <p14:creationId xmlns:p14="http://schemas.microsoft.com/office/powerpoint/2010/main" val="234243314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normAutofit fontScale="25000" lnSpcReduction="20000"/>
          </a:bodyPr>
          <a:lstStyle/>
          <a:p>
            <a:pPr lvl="0" algn="just"/>
            <a:r>
              <a:rPr lang="en-US" sz="8000" dirty="0">
                <a:latin typeface="Century"/>
                <a:cs typeface="Century"/>
              </a:rPr>
              <a:t>Locative singular of nouns because of consonant </a:t>
            </a:r>
            <a:r>
              <a:rPr lang="en-US" sz="8000" dirty="0" smtClean="0">
                <a:latin typeface="Century"/>
                <a:cs typeface="Century"/>
              </a:rPr>
              <a:t>softening.</a:t>
            </a:r>
            <a:endParaRPr lang="en-US" sz="8000" dirty="0">
              <a:latin typeface="Century"/>
              <a:cs typeface="Century"/>
            </a:endParaRPr>
          </a:p>
          <a:p>
            <a:pPr lvl="0" algn="just"/>
            <a:r>
              <a:rPr lang="en-US" sz="8000" dirty="0" smtClean="0">
                <a:latin typeface="Century"/>
                <a:cs typeface="Century"/>
              </a:rPr>
              <a:t>Dative </a:t>
            </a:r>
            <a:r>
              <a:rPr lang="en-US" sz="8000" dirty="0">
                <a:latin typeface="Century"/>
                <a:cs typeface="Century"/>
              </a:rPr>
              <a:t>endings:  instead of the plural </a:t>
            </a:r>
            <a:r>
              <a:rPr lang="en-US" sz="8000" i="1" dirty="0">
                <a:latin typeface="Century"/>
                <a:cs typeface="Century"/>
              </a:rPr>
              <a:t>–</a:t>
            </a:r>
            <a:r>
              <a:rPr lang="en-US" sz="8000" i="1" dirty="0" err="1">
                <a:latin typeface="Century"/>
                <a:cs typeface="Century"/>
              </a:rPr>
              <a:t>om</a:t>
            </a:r>
            <a:r>
              <a:rPr lang="en-US" sz="8000" dirty="0">
                <a:latin typeface="Century"/>
                <a:cs typeface="Century"/>
              </a:rPr>
              <a:t>, students write  </a:t>
            </a:r>
            <a:r>
              <a:rPr lang="en-US" sz="8000" i="1" dirty="0">
                <a:latin typeface="Century"/>
                <a:cs typeface="Century"/>
              </a:rPr>
              <a:t>-</a:t>
            </a:r>
            <a:r>
              <a:rPr lang="en-US" sz="8000" i="1" dirty="0" err="1">
                <a:latin typeface="Century"/>
                <a:cs typeface="Century"/>
              </a:rPr>
              <a:t>ą</a:t>
            </a:r>
            <a:r>
              <a:rPr lang="en-US" sz="8000" dirty="0" smtClean="0">
                <a:latin typeface="Century"/>
                <a:cs typeface="Century"/>
              </a:rPr>
              <a:t>.</a:t>
            </a:r>
            <a:endParaRPr lang="en-US" sz="8000" dirty="0">
              <a:latin typeface="Century"/>
              <a:cs typeface="Century"/>
            </a:endParaRPr>
          </a:p>
          <a:p>
            <a:pPr lvl="0" algn="just"/>
            <a:r>
              <a:rPr lang="en-US" sz="8000" dirty="0" smtClean="0">
                <a:latin typeface="Century"/>
                <a:cs typeface="Century"/>
              </a:rPr>
              <a:t>Relative </a:t>
            </a:r>
            <a:r>
              <a:rPr lang="en-US" sz="8000" dirty="0">
                <a:latin typeface="Century"/>
                <a:cs typeface="Century"/>
              </a:rPr>
              <a:t>pronoun </a:t>
            </a:r>
            <a:r>
              <a:rPr lang="en-US" sz="8000" i="1" dirty="0" err="1">
                <a:latin typeface="Century"/>
                <a:cs typeface="Century"/>
              </a:rPr>
              <a:t>który</a:t>
            </a:r>
            <a:r>
              <a:rPr lang="en-US" sz="8000" dirty="0">
                <a:latin typeface="Century"/>
                <a:cs typeface="Century"/>
              </a:rPr>
              <a:t> in sentences which require a knowledge of the rules on the use  of cases</a:t>
            </a:r>
            <a:r>
              <a:rPr lang="en-US" sz="8000" dirty="0" smtClean="0">
                <a:latin typeface="Century"/>
                <a:cs typeface="Century"/>
              </a:rPr>
              <a:t>.</a:t>
            </a:r>
          </a:p>
          <a:p>
            <a:pPr lvl="0" algn="just"/>
            <a:r>
              <a:rPr lang="en-US" sz="8000" dirty="0" smtClean="0">
                <a:latin typeface="Century"/>
                <a:cs typeface="Century"/>
              </a:rPr>
              <a:t>Sometimes they write the conjunction </a:t>
            </a:r>
            <a:r>
              <a:rPr lang="en-US" sz="8000" i="1" dirty="0" err="1" smtClean="0">
                <a:latin typeface="Century"/>
                <a:cs typeface="Century"/>
              </a:rPr>
              <a:t>że</a:t>
            </a:r>
            <a:r>
              <a:rPr lang="en-US" sz="8000" i="1" dirty="0" smtClean="0">
                <a:latin typeface="Century"/>
                <a:cs typeface="Century"/>
              </a:rPr>
              <a:t> </a:t>
            </a:r>
            <a:r>
              <a:rPr lang="en-US" sz="8000" dirty="0" smtClean="0">
                <a:latin typeface="Century"/>
                <a:cs typeface="Century"/>
              </a:rPr>
              <a:t>instead of an appropriate form of </a:t>
            </a:r>
            <a:r>
              <a:rPr lang="en-US" sz="8000" i="1" dirty="0" err="1" smtClean="0">
                <a:latin typeface="Century"/>
                <a:cs typeface="Century"/>
              </a:rPr>
              <a:t>który</a:t>
            </a:r>
            <a:r>
              <a:rPr lang="en-US" sz="8000" i="1" dirty="0" smtClean="0">
                <a:latin typeface="Century"/>
                <a:cs typeface="Century"/>
              </a:rPr>
              <a:t>,</a:t>
            </a:r>
            <a:endParaRPr lang="en-US" sz="8000" i="1" dirty="0">
              <a:latin typeface="Century"/>
              <a:cs typeface="Century"/>
            </a:endParaRPr>
          </a:p>
          <a:p>
            <a:pPr lvl="0" algn="just"/>
            <a:r>
              <a:rPr lang="en-US" sz="8000" dirty="0">
                <a:latin typeface="Century"/>
                <a:cs typeface="Century"/>
              </a:rPr>
              <a:t>A</a:t>
            </a:r>
            <a:r>
              <a:rPr lang="en-US" sz="8000" dirty="0" smtClean="0">
                <a:latin typeface="Century"/>
                <a:cs typeface="Century"/>
              </a:rPr>
              <a:t>nd in </a:t>
            </a:r>
            <a:r>
              <a:rPr lang="en-US" sz="8000" dirty="0">
                <a:latin typeface="Century"/>
                <a:cs typeface="Century"/>
              </a:rPr>
              <a:t>general, heritage speakers do not know the rules on the use of cases, most of the time they count on their intuition.</a:t>
            </a:r>
          </a:p>
          <a:p>
            <a:pPr marL="0" indent="0">
              <a:buNone/>
            </a:pPr>
            <a:r>
              <a:rPr lang="en-US" sz="8000" dirty="0">
                <a:latin typeface="Century"/>
                <a:cs typeface="Century"/>
              </a:rPr>
              <a:t> </a:t>
            </a:r>
          </a:p>
          <a:p>
            <a:endParaRPr lang="en-US" sz="2800" dirty="0"/>
          </a:p>
          <a:p>
            <a:endParaRPr lang="en-US" dirty="0"/>
          </a:p>
          <a:p>
            <a:endParaRPr lang="en-US" dirty="0"/>
          </a:p>
          <a:p>
            <a:endParaRPr lang="en-US" dirty="0"/>
          </a:p>
        </p:txBody>
      </p:sp>
    </p:spTree>
    <p:extLst>
      <p:ext uri="{BB962C8B-B14F-4D97-AF65-F5344CB8AC3E}">
        <p14:creationId xmlns:p14="http://schemas.microsoft.com/office/powerpoint/2010/main" val="169621957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lvl="0" algn="just"/>
            <a:r>
              <a:rPr lang="en-US" sz="2400" b="0" dirty="0" smtClean="0">
                <a:latin typeface="Century"/>
                <a:cs typeface="Century"/>
              </a:rPr>
              <a:t/>
            </a:r>
            <a:br>
              <a:rPr lang="en-US" sz="2400" b="0" dirty="0" smtClean="0">
                <a:latin typeface="Century"/>
                <a:cs typeface="Century"/>
              </a:rPr>
            </a:br>
            <a:r>
              <a:rPr lang="en-US" sz="2400" b="0" dirty="0" smtClean="0">
                <a:latin typeface="Century"/>
                <a:cs typeface="Century"/>
              </a:rPr>
              <a:t>What </a:t>
            </a:r>
            <a:r>
              <a:rPr lang="en-US" sz="2400" b="0" dirty="0">
                <a:latin typeface="Century"/>
                <a:cs typeface="Century"/>
              </a:rPr>
              <a:t>are the most common lexical errors that heritage speakers make in </a:t>
            </a:r>
            <a:r>
              <a:rPr lang="en-US" sz="2400" b="0" dirty="0" smtClean="0">
                <a:latin typeface="Century"/>
                <a:cs typeface="Century"/>
              </a:rPr>
              <a:t>journal entries?  </a:t>
            </a:r>
            <a:r>
              <a:rPr lang="en-US" sz="2400" b="0" dirty="0">
                <a:latin typeface="Century"/>
                <a:cs typeface="Century"/>
              </a:rPr>
              <a:t>How to eliminate them?</a:t>
            </a:r>
            <a:br>
              <a:rPr lang="en-US" sz="2400" b="0" dirty="0">
                <a:latin typeface="Century"/>
                <a:cs typeface="Century"/>
              </a:rPr>
            </a:br>
            <a:endParaRPr lang="en-US" sz="2400" b="0" dirty="0">
              <a:latin typeface="Century"/>
              <a:cs typeface="Century"/>
            </a:endParaRPr>
          </a:p>
        </p:txBody>
      </p:sp>
      <p:sp>
        <p:nvSpPr>
          <p:cNvPr id="2" name="Content Placeholder 1"/>
          <p:cNvSpPr>
            <a:spLocks noGrp="1"/>
          </p:cNvSpPr>
          <p:nvPr>
            <p:ph idx="1"/>
          </p:nvPr>
        </p:nvSpPr>
        <p:spPr/>
        <p:txBody>
          <a:bodyPr>
            <a:normAutofit fontScale="92500" lnSpcReduction="20000"/>
          </a:bodyPr>
          <a:lstStyle/>
          <a:p>
            <a:pPr marL="0" indent="0">
              <a:buNone/>
            </a:pPr>
            <a:endParaRPr lang="en-US" dirty="0"/>
          </a:p>
          <a:p>
            <a:pPr algn="just"/>
            <a:r>
              <a:rPr lang="en-US" dirty="0"/>
              <a:t>Some heritage speakers do not know idiomatic expressions.  </a:t>
            </a:r>
          </a:p>
          <a:p>
            <a:pPr algn="just"/>
            <a:r>
              <a:rPr lang="en-US" dirty="0"/>
              <a:t>Some students translate literally from the English into the Polish, for example they translate </a:t>
            </a:r>
            <a:r>
              <a:rPr lang="en-US" dirty="0" smtClean="0"/>
              <a:t>literally: </a:t>
            </a:r>
            <a:r>
              <a:rPr lang="en-US" i="1" dirty="0" smtClean="0"/>
              <a:t>I </a:t>
            </a:r>
            <a:r>
              <a:rPr lang="en-US" i="1" dirty="0"/>
              <a:t>am having a good </a:t>
            </a:r>
            <a:r>
              <a:rPr lang="en-US" i="1" dirty="0" smtClean="0"/>
              <a:t>time</a:t>
            </a:r>
            <a:r>
              <a:rPr lang="en-US" dirty="0" smtClean="0"/>
              <a:t> </a:t>
            </a:r>
            <a:r>
              <a:rPr lang="pl-PL" dirty="0"/>
              <a:t>a</a:t>
            </a:r>
            <a:r>
              <a:rPr lang="pl-PL" dirty="0" smtClean="0"/>
              <a:t>s  </a:t>
            </a:r>
            <a:r>
              <a:rPr lang="pl-PL" i="1" dirty="0"/>
              <a:t>Mam dobry </a:t>
            </a:r>
            <a:r>
              <a:rPr lang="pl-PL" i="1" dirty="0" smtClean="0"/>
              <a:t>czas</a:t>
            </a:r>
            <a:r>
              <a:rPr lang="pl-PL" dirty="0" smtClean="0"/>
              <a:t>  </a:t>
            </a:r>
            <a:r>
              <a:rPr lang="pl-PL" dirty="0" err="1"/>
              <a:t>i</a:t>
            </a:r>
            <a:r>
              <a:rPr lang="pl-PL" dirty="0" err="1" smtClean="0"/>
              <a:t>nstead</a:t>
            </a:r>
            <a:r>
              <a:rPr lang="pl-PL" dirty="0" smtClean="0"/>
              <a:t> </a:t>
            </a:r>
            <a:r>
              <a:rPr lang="pl-PL" dirty="0"/>
              <a:t>of </a:t>
            </a:r>
            <a:r>
              <a:rPr lang="pl-PL" i="1" dirty="0"/>
              <a:t>Dobrze się bawię</a:t>
            </a:r>
            <a:r>
              <a:rPr lang="pl-PL" i="1" dirty="0" smtClean="0"/>
              <a:t>.</a:t>
            </a:r>
          </a:p>
          <a:p>
            <a:pPr algn="just"/>
            <a:r>
              <a:rPr lang="pl-PL" i="1" dirty="0" err="1" smtClean="0"/>
              <a:t>They</a:t>
            </a:r>
            <a:r>
              <a:rPr lang="pl-PL" i="1" dirty="0"/>
              <a:t> </a:t>
            </a:r>
            <a:r>
              <a:rPr lang="pl-PL" i="1" dirty="0" err="1" smtClean="0"/>
              <a:t>use</a:t>
            </a:r>
            <a:r>
              <a:rPr lang="pl-PL" i="1" dirty="0" smtClean="0"/>
              <a:t> the </a:t>
            </a:r>
            <a:r>
              <a:rPr lang="pl-PL" i="1" dirty="0" err="1" smtClean="0"/>
              <a:t>noun</a:t>
            </a:r>
            <a:r>
              <a:rPr lang="pl-PL" i="1" dirty="0" smtClean="0"/>
              <a:t>  szkoła </a:t>
            </a:r>
            <a:r>
              <a:rPr lang="pl-PL" dirty="0" smtClean="0"/>
              <a:t> </a:t>
            </a:r>
            <a:r>
              <a:rPr lang="pl-PL" dirty="0" err="1" smtClean="0"/>
              <a:t>all</a:t>
            </a:r>
            <a:r>
              <a:rPr lang="pl-PL" dirty="0" smtClean="0"/>
              <a:t> the </a:t>
            </a:r>
            <a:r>
              <a:rPr lang="pl-PL" dirty="0" err="1" smtClean="0"/>
              <a:t>time</a:t>
            </a:r>
            <a:r>
              <a:rPr lang="pl-PL" dirty="0"/>
              <a:t> </a:t>
            </a:r>
            <a:r>
              <a:rPr lang="pl-PL" dirty="0" err="1" smtClean="0"/>
              <a:t>when</a:t>
            </a:r>
            <a:r>
              <a:rPr lang="pl-PL" dirty="0" smtClean="0"/>
              <a:t> </a:t>
            </a:r>
            <a:r>
              <a:rPr lang="pl-PL" dirty="0" err="1" smtClean="0"/>
              <a:t>they</a:t>
            </a:r>
            <a:r>
              <a:rPr lang="pl-PL" dirty="0" smtClean="0"/>
              <a:t> </a:t>
            </a:r>
            <a:r>
              <a:rPr lang="pl-PL" dirty="0" err="1" smtClean="0"/>
              <a:t>describe</a:t>
            </a:r>
            <a:r>
              <a:rPr lang="pl-PL" dirty="0" smtClean="0"/>
              <a:t> </a:t>
            </a:r>
            <a:r>
              <a:rPr lang="pl-PL" dirty="0" err="1" smtClean="0"/>
              <a:t>their</a:t>
            </a:r>
            <a:r>
              <a:rPr lang="pl-PL" dirty="0" smtClean="0"/>
              <a:t> </a:t>
            </a:r>
            <a:r>
              <a:rPr lang="pl-PL" dirty="0" err="1" smtClean="0"/>
              <a:t>colleg</a:t>
            </a:r>
            <a:r>
              <a:rPr lang="pl-PL" dirty="0" smtClean="0"/>
              <a:t>/</a:t>
            </a:r>
            <a:r>
              <a:rPr lang="pl-PL" dirty="0" err="1" smtClean="0"/>
              <a:t>university</a:t>
            </a:r>
            <a:r>
              <a:rPr lang="pl-PL" dirty="0" smtClean="0"/>
              <a:t> </a:t>
            </a:r>
            <a:r>
              <a:rPr lang="pl-PL" dirty="0" err="1" smtClean="0"/>
              <a:t>experiences</a:t>
            </a:r>
            <a:r>
              <a:rPr lang="pl-PL" dirty="0" smtClean="0"/>
              <a:t>.</a:t>
            </a:r>
            <a:endParaRPr lang="en-US" i="1" dirty="0"/>
          </a:p>
          <a:p>
            <a:pPr algn="just"/>
            <a:r>
              <a:rPr lang="en-US" dirty="0">
                <a:latin typeface="Century"/>
                <a:cs typeface="Century"/>
              </a:rPr>
              <a:t>Heritage students use the same expressions, they don’t  use synonyms because they have limited </a:t>
            </a:r>
            <a:r>
              <a:rPr lang="en-US" dirty="0" smtClean="0">
                <a:latin typeface="Century"/>
                <a:cs typeface="Century"/>
              </a:rPr>
              <a:t>vocabulary.</a:t>
            </a:r>
            <a:endParaRPr lang="en-US" dirty="0"/>
          </a:p>
          <a:p>
            <a:endParaRPr lang="en-US" dirty="0"/>
          </a:p>
        </p:txBody>
      </p:sp>
    </p:spTree>
    <p:extLst>
      <p:ext uri="{BB962C8B-B14F-4D97-AF65-F5344CB8AC3E}">
        <p14:creationId xmlns:p14="http://schemas.microsoft.com/office/powerpoint/2010/main" val="42935422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noAutofit/>
          </a:bodyPr>
          <a:lstStyle/>
          <a:p>
            <a:pPr algn="just"/>
            <a:r>
              <a:rPr lang="en-US" sz="2000" dirty="0">
                <a:latin typeface="Century"/>
                <a:cs typeface="Century"/>
              </a:rPr>
              <a:t>One way to eliminate these errors is to teach students many idioms in the advanced classes and encourage them to read a lot in Polish, and to watch Polish film, Polish news, and have many acquaintances who speak Polish, so they could listen to them and to practice Polish. </a:t>
            </a:r>
          </a:p>
          <a:p>
            <a:pPr algn="just"/>
            <a:r>
              <a:rPr lang="en-US" sz="2000" dirty="0">
                <a:latin typeface="Century"/>
                <a:cs typeface="Century"/>
              </a:rPr>
              <a:t>However, the best way for the heritage speakers to learn modern Polish would be to </a:t>
            </a:r>
            <a:r>
              <a:rPr lang="en-US" sz="2000" dirty="0" smtClean="0">
                <a:latin typeface="Century"/>
                <a:cs typeface="Century"/>
              </a:rPr>
              <a:t>send them </a:t>
            </a:r>
            <a:r>
              <a:rPr lang="en-US" sz="2000" dirty="0">
                <a:latin typeface="Century"/>
                <a:cs typeface="Century"/>
              </a:rPr>
              <a:t>to Poland for a Study Abroad Program.  </a:t>
            </a:r>
            <a:endParaRPr lang="en-US" sz="2000" dirty="0" smtClean="0">
              <a:latin typeface="Century"/>
              <a:cs typeface="Century"/>
            </a:endParaRPr>
          </a:p>
          <a:p>
            <a:pPr algn="just"/>
            <a:r>
              <a:rPr lang="en-US" sz="2000" dirty="0">
                <a:latin typeface="Century"/>
                <a:cs typeface="Century"/>
              </a:rPr>
              <a:t>Many of them go to Poland on their summer vacation, there they stay with their friends and family, usually making a progress in speaking, but not in writing. </a:t>
            </a:r>
          </a:p>
          <a:p>
            <a:pPr marL="0" indent="0" algn="just">
              <a:buNone/>
            </a:pPr>
            <a:endParaRPr lang="en-US" sz="2000" dirty="0" smtClean="0">
              <a:latin typeface="Century"/>
              <a:cs typeface="Century"/>
            </a:endParaRPr>
          </a:p>
          <a:p>
            <a:pPr marL="0" indent="0" algn="just">
              <a:buNone/>
            </a:pPr>
            <a:endParaRPr lang="en-US" sz="2000" dirty="0" smtClean="0">
              <a:latin typeface="Century"/>
              <a:cs typeface="Century"/>
            </a:endParaRPr>
          </a:p>
          <a:p>
            <a:pPr algn="just"/>
            <a:endParaRPr lang="en-US" sz="2000" dirty="0">
              <a:latin typeface="Century"/>
              <a:cs typeface="Century"/>
            </a:endParaRPr>
          </a:p>
          <a:p>
            <a:pPr marL="0" indent="0">
              <a:buNone/>
            </a:pPr>
            <a:endParaRPr lang="en-US" sz="2000" dirty="0">
              <a:latin typeface="Century"/>
              <a:cs typeface="Century"/>
            </a:endParaRPr>
          </a:p>
        </p:txBody>
      </p:sp>
    </p:spTree>
    <p:extLst>
      <p:ext uri="{BB962C8B-B14F-4D97-AF65-F5344CB8AC3E}">
        <p14:creationId xmlns:p14="http://schemas.microsoft.com/office/powerpoint/2010/main" val="254490184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just"/>
            <a:r>
              <a:rPr lang="en-US" sz="2000" b="0" dirty="0" smtClean="0">
                <a:latin typeface="Century"/>
                <a:cs typeface="Century"/>
              </a:rPr>
              <a:t/>
            </a:r>
            <a:br>
              <a:rPr lang="en-US" sz="2000" b="0" dirty="0" smtClean="0">
                <a:latin typeface="Century"/>
                <a:cs typeface="Century"/>
              </a:rPr>
            </a:br>
            <a:r>
              <a:rPr lang="en-US" sz="2000" b="0" dirty="0" smtClean="0">
                <a:latin typeface="Century"/>
                <a:cs typeface="Century"/>
              </a:rPr>
              <a:t>What </a:t>
            </a:r>
            <a:r>
              <a:rPr lang="en-US" sz="2000" b="0" dirty="0">
                <a:latin typeface="Century"/>
                <a:cs typeface="Century"/>
              </a:rPr>
              <a:t>types of written assignments are the most problematic for them and what are those that they are usually strong at?  </a:t>
            </a:r>
            <a:br>
              <a:rPr lang="en-US" sz="2000" b="0" dirty="0">
                <a:latin typeface="Century"/>
                <a:cs typeface="Century"/>
              </a:rPr>
            </a:br>
            <a:endParaRPr lang="en-US" sz="2000" b="0" dirty="0">
              <a:latin typeface="Century"/>
              <a:cs typeface="Century"/>
            </a:endParaRPr>
          </a:p>
        </p:txBody>
      </p:sp>
      <p:sp>
        <p:nvSpPr>
          <p:cNvPr id="2" name="Content Placeholder 1"/>
          <p:cNvSpPr>
            <a:spLocks noGrp="1"/>
          </p:cNvSpPr>
          <p:nvPr>
            <p:ph idx="1"/>
          </p:nvPr>
        </p:nvSpPr>
        <p:spPr/>
        <p:txBody>
          <a:bodyPr>
            <a:noAutofit/>
          </a:bodyPr>
          <a:lstStyle/>
          <a:p>
            <a:pPr marL="0" indent="0">
              <a:buNone/>
            </a:pPr>
            <a:endParaRPr lang="en-US" sz="2000" dirty="0"/>
          </a:p>
          <a:p>
            <a:pPr algn="just"/>
            <a:r>
              <a:rPr lang="en-US" sz="2000" dirty="0">
                <a:latin typeface="Century"/>
                <a:cs typeface="Century"/>
              </a:rPr>
              <a:t>Assignments which use grammatical terminology are difficult for them because students are not familiar with the basic grammatical concepts even in English.  </a:t>
            </a:r>
          </a:p>
          <a:p>
            <a:pPr algn="just"/>
            <a:r>
              <a:rPr lang="en-US" sz="2000" dirty="0" smtClean="0">
                <a:latin typeface="Century"/>
                <a:cs typeface="Century"/>
              </a:rPr>
              <a:t>Thus</a:t>
            </a:r>
            <a:r>
              <a:rPr lang="en-US" sz="2000" dirty="0">
                <a:latin typeface="Century"/>
                <a:cs typeface="Century"/>
              </a:rPr>
              <a:t>, if they are to write a paragraph using </a:t>
            </a:r>
            <a:r>
              <a:rPr lang="en-US" sz="2000" i="1" dirty="0">
                <a:latin typeface="Century"/>
                <a:cs typeface="Century"/>
              </a:rPr>
              <a:t>perfective verbs </a:t>
            </a:r>
            <a:r>
              <a:rPr lang="en-US" sz="2000" dirty="0">
                <a:latin typeface="Century"/>
                <a:cs typeface="Century"/>
              </a:rPr>
              <a:t>in the past, most of them have no idea what </a:t>
            </a:r>
            <a:r>
              <a:rPr lang="en-US" sz="2000" dirty="0" smtClean="0">
                <a:latin typeface="Century"/>
                <a:cs typeface="Century"/>
              </a:rPr>
              <a:t> </a:t>
            </a:r>
            <a:r>
              <a:rPr lang="en-US" sz="2000" i="1" dirty="0">
                <a:latin typeface="Century"/>
                <a:cs typeface="Century"/>
              </a:rPr>
              <a:t>perfective </a:t>
            </a:r>
            <a:r>
              <a:rPr lang="en-US" sz="2000" i="1" dirty="0" smtClean="0">
                <a:latin typeface="Century"/>
                <a:cs typeface="Century"/>
              </a:rPr>
              <a:t>verbs</a:t>
            </a:r>
            <a:r>
              <a:rPr lang="en-US" sz="2000" dirty="0" smtClean="0">
                <a:latin typeface="Century"/>
                <a:cs typeface="Century"/>
              </a:rPr>
              <a:t> are in Polish.  </a:t>
            </a:r>
            <a:r>
              <a:rPr lang="en-US" sz="2000" i="1" dirty="0" smtClean="0">
                <a:latin typeface="Century"/>
                <a:cs typeface="Century"/>
              </a:rPr>
              <a:t> </a:t>
            </a:r>
            <a:endParaRPr lang="en-US" sz="2000" dirty="0" smtClean="0">
              <a:latin typeface="Century"/>
              <a:cs typeface="Century"/>
            </a:endParaRPr>
          </a:p>
          <a:p>
            <a:pPr algn="just"/>
            <a:r>
              <a:rPr lang="en-US" sz="2000" dirty="0" smtClean="0">
                <a:latin typeface="Century"/>
                <a:cs typeface="Century"/>
              </a:rPr>
              <a:t>There are some cases when students cannot tell the tense. </a:t>
            </a:r>
            <a:endParaRPr lang="en-US" sz="2000" dirty="0">
              <a:latin typeface="Century"/>
              <a:cs typeface="Century"/>
            </a:endParaRPr>
          </a:p>
          <a:p>
            <a:pPr algn="just"/>
            <a:r>
              <a:rPr lang="en-US" sz="2000" dirty="0" smtClean="0">
                <a:latin typeface="Century"/>
                <a:cs typeface="Century"/>
              </a:rPr>
              <a:t>But </a:t>
            </a:r>
            <a:r>
              <a:rPr lang="en-US" sz="2000" dirty="0">
                <a:latin typeface="Century"/>
                <a:cs typeface="Century"/>
              </a:rPr>
              <a:t>if they are asked to write a paragraph about their activities performed and completed yesterday, most of them will write </a:t>
            </a:r>
            <a:r>
              <a:rPr lang="en-US" sz="2000" dirty="0" smtClean="0">
                <a:latin typeface="Century"/>
                <a:cs typeface="Century"/>
              </a:rPr>
              <a:t>utilizing perfective verbs.</a:t>
            </a:r>
            <a:endParaRPr lang="en-US" sz="2000" dirty="0">
              <a:latin typeface="Century"/>
              <a:cs typeface="Century"/>
            </a:endParaRPr>
          </a:p>
          <a:p>
            <a:endParaRPr lang="en-US" sz="2000" dirty="0"/>
          </a:p>
        </p:txBody>
      </p:sp>
    </p:spTree>
    <p:extLst>
      <p:ext uri="{BB962C8B-B14F-4D97-AF65-F5344CB8AC3E}">
        <p14:creationId xmlns:p14="http://schemas.microsoft.com/office/powerpoint/2010/main" val="116042255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3299" y="367553"/>
            <a:ext cx="7885026" cy="1232647"/>
          </a:xfrm>
        </p:spPr>
        <p:txBody>
          <a:bodyPr/>
          <a:lstStyle/>
          <a:p>
            <a:pPr algn="just"/>
            <a:r>
              <a:rPr lang="en-US" sz="2000" dirty="0" smtClean="0">
                <a:latin typeface="Century"/>
                <a:cs typeface="Century"/>
              </a:rPr>
              <a:t/>
            </a:r>
            <a:br>
              <a:rPr lang="en-US" sz="2000" dirty="0" smtClean="0">
                <a:latin typeface="Century"/>
                <a:cs typeface="Century"/>
              </a:rPr>
            </a:br>
            <a:r>
              <a:rPr lang="en-US" sz="2000" dirty="0">
                <a:latin typeface="Century"/>
                <a:cs typeface="Century"/>
              </a:rPr>
              <a:t/>
            </a:r>
            <a:br>
              <a:rPr lang="en-US" sz="2000" dirty="0">
                <a:latin typeface="Century"/>
                <a:cs typeface="Century"/>
              </a:rPr>
            </a:br>
            <a:r>
              <a:rPr lang="en-US" sz="1800" dirty="0" smtClean="0">
                <a:latin typeface="Century"/>
                <a:cs typeface="Century"/>
              </a:rPr>
              <a:t>Are </a:t>
            </a:r>
            <a:r>
              <a:rPr lang="en-US" sz="1800" dirty="0">
                <a:latin typeface="Century"/>
                <a:cs typeface="Century"/>
              </a:rPr>
              <a:t>there any topics they seem to be much more eager to write about? Are there certain subjects they find difficult to write about?</a:t>
            </a:r>
            <a:br>
              <a:rPr lang="en-US" sz="1800" dirty="0">
                <a:latin typeface="Century"/>
                <a:cs typeface="Century"/>
              </a:rPr>
            </a:br>
            <a:r>
              <a:rPr lang="en-US" sz="1800" dirty="0">
                <a:latin typeface="Century"/>
                <a:cs typeface="Century"/>
              </a:rPr>
              <a:t/>
            </a:r>
            <a:br>
              <a:rPr lang="en-US" sz="1800" dirty="0">
                <a:latin typeface="Century"/>
                <a:cs typeface="Century"/>
              </a:rPr>
            </a:br>
            <a:endParaRPr lang="en-US" sz="1800" dirty="0">
              <a:latin typeface="Century"/>
              <a:cs typeface="Century"/>
            </a:endParaRPr>
          </a:p>
        </p:txBody>
      </p:sp>
      <p:sp>
        <p:nvSpPr>
          <p:cNvPr id="2" name="Content Placeholder 1"/>
          <p:cNvSpPr>
            <a:spLocks noGrp="1"/>
          </p:cNvSpPr>
          <p:nvPr>
            <p:ph idx="1"/>
          </p:nvPr>
        </p:nvSpPr>
        <p:spPr/>
        <p:txBody>
          <a:bodyPr>
            <a:noAutofit/>
          </a:bodyPr>
          <a:lstStyle/>
          <a:p>
            <a:pPr algn="just"/>
            <a:endParaRPr lang="en-US" sz="2000" dirty="0" smtClean="0">
              <a:latin typeface="Century"/>
              <a:cs typeface="Century"/>
            </a:endParaRPr>
          </a:p>
          <a:p>
            <a:pPr algn="just"/>
            <a:r>
              <a:rPr lang="en-US" sz="2000" dirty="0" smtClean="0">
                <a:latin typeface="Century"/>
                <a:cs typeface="Century"/>
              </a:rPr>
              <a:t>Students </a:t>
            </a:r>
            <a:r>
              <a:rPr lang="en-US" sz="2000" dirty="0">
                <a:latin typeface="Century"/>
                <a:cs typeface="Century"/>
              </a:rPr>
              <a:t>love to write fiction.  They enjoy writing fairy tales and fantastic tales not linked directly to them</a:t>
            </a:r>
            <a:r>
              <a:rPr lang="en-US" sz="2000" dirty="0" smtClean="0">
                <a:latin typeface="Century"/>
                <a:cs typeface="Century"/>
              </a:rPr>
              <a:t>.</a:t>
            </a:r>
            <a:endParaRPr lang="en-US" sz="2000" dirty="0">
              <a:latin typeface="Century"/>
              <a:cs typeface="Century"/>
            </a:endParaRPr>
          </a:p>
          <a:p>
            <a:pPr algn="just"/>
            <a:r>
              <a:rPr lang="en-US" sz="2000" dirty="0">
                <a:latin typeface="Century"/>
                <a:cs typeface="Century"/>
              </a:rPr>
              <a:t>Students who plan to enter a medical field prefer to write on the topics </a:t>
            </a:r>
            <a:r>
              <a:rPr lang="en-US" sz="2000" dirty="0" smtClean="0">
                <a:latin typeface="Century"/>
                <a:cs typeface="Century"/>
              </a:rPr>
              <a:t>linked to the health </a:t>
            </a:r>
            <a:r>
              <a:rPr lang="en-US" sz="2000" dirty="0">
                <a:latin typeface="Century"/>
                <a:cs typeface="Century"/>
              </a:rPr>
              <a:t>issues, diet, </a:t>
            </a:r>
            <a:r>
              <a:rPr lang="en-US" sz="2000" dirty="0" smtClean="0">
                <a:latin typeface="Century"/>
                <a:cs typeface="Century"/>
              </a:rPr>
              <a:t>and </a:t>
            </a:r>
            <a:r>
              <a:rPr lang="en-US" sz="2000" dirty="0">
                <a:latin typeface="Century"/>
                <a:cs typeface="Century"/>
              </a:rPr>
              <a:t>healthy life style.  </a:t>
            </a:r>
            <a:endParaRPr lang="en-US" sz="2000" dirty="0" smtClean="0">
              <a:latin typeface="Century"/>
              <a:cs typeface="Century"/>
            </a:endParaRPr>
          </a:p>
          <a:p>
            <a:pPr algn="just"/>
            <a:r>
              <a:rPr lang="en-US" sz="2000" dirty="0" smtClean="0">
                <a:latin typeface="Century"/>
                <a:cs typeface="Century"/>
              </a:rPr>
              <a:t>In </a:t>
            </a:r>
            <a:r>
              <a:rPr lang="en-US" sz="2000" dirty="0">
                <a:latin typeface="Century"/>
                <a:cs typeface="Century"/>
              </a:rPr>
              <a:t>general, heritage speakers enjoy writing about </a:t>
            </a:r>
            <a:r>
              <a:rPr lang="en-US" sz="2000" dirty="0" smtClean="0">
                <a:latin typeface="Century"/>
                <a:cs typeface="Century"/>
              </a:rPr>
              <a:t>topics </a:t>
            </a:r>
            <a:r>
              <a:rPr lang="en-US" sz="2000" dirty="0">
                <a:latin typeface="Century"/>
                <a:cs typeface="Century"/>
              </a:rPr>
              <a:t>they are </a:t>
            </a:r>
            <a:r>
              <a:rPr lang="en-US" sz="2000" dirty="0" smtClean="0">
                <a:latin typeface="Century"/>
                <a:cs typeface="Century"/>
              </a:rPr>
              <a:t>really interested in ( sport, preferred activities, etc.)</a:t>
            </a:r>
            <a:endParaRPr lang="en-US" sz="2000" dirty="0">
              <a:latin typeface="Century"/>
              <a:cs typeface="Century"/>
            </a:endParaRPr>
          </a:p>
          <a:p>
            <a:pPr algn="just"/>
            <a:r>
              <a:rPr lang="en-US" sz="2000" dirty="0">
                <a:latin typeface="Century"/>
                <a:cs typeface="Century"/>
              </a:rPr>
              <a:t>Some students also write well about personal </a:t>
            </a:r>
            <a:r>
              <a:rPr lang="en-US" sz="2000" dirty="0" smtClean="0">
                <a:latin typeface="Century"/>
                <a:cs typeface="Century"/>
              </a:rPr>
              <a:t>experience </a:t>
            </a:r>
            <a:r>
              <a:rPr lang="en-US" sz="2000" dirty="0">
                <a:latin typeface="Century"/>
                <a:cs typeface="Century"/>
              </a:rPr>
              <a:t>some avoid such topics.  </a:t>
            </a:r>
          </a:p>
          <a:p>
            <a:pPr marL="0" indent="0" algn="just">
              <a:buNone/>
            </a:pPr>
            <a:endParaRPr lang="en-US" sz="2000" dirty="0">
              <a:latin typeface="Century"/>
              <a:cs typeface="Century"/>
            </a:endParaRPr>
          </a:p>
          <a:p>
            <a:pPr algn="just"/>
            <a:endParaRPr lang="en-US" sz="2000" dirty="0"/>
          </a:p>
        </p:txBody>
      </p:sp>
    </p:spTree>
    <p:extLst>
      <p:ext uri="{BB962C8B-B14F-4D97-AF65-F5344CB8AC3E}">
        <p14:creationId xmlns:p14="http://schemas.microsoft.com/office/powerpoint/2010/main" val="275475260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57280" y="70689"/>
            <a:ext cx="7583488" cy="1143000"/>
          </a:xfrm>
        </p:spPr>
        <p:txBody>
          <a:bodyPr/>
          <a:lstStyle/>
          <a:p>
            <a:pPr marL="0" indent="0" algn="just"/>
            <a:r>
              <a:rPr lang="en-US" sz="2000" b="0" dirty="0" smtClean="0">
                <a:latin typeface="Century"/>
                <a:cs typeface="Century"/>
              </a:rPr>
              <a:t/>
            </a:r>
            <a:br>
              <a:rPr lang="en-US" sz="2000" b="0" dirty="0" smtClean="0">
                <a:latin typeface="Century"/>
                <a:cs typeface="Century"/>
              </a:rPr>
            </a:br>
            <a:r>
              <a:rPr lang="en-US" sz="2000" b="0" dirty="0" smtClean="0">
                <a:latin typeface="Century"/>
                <a:cs typeface="Century"/>
              </a:rPr>
              <a:t/>
            </a:r>
            <a:br>
              <a:rPr lang="en-US" sz="2000" b="0" dirty="0" smtClean="0">
                <a:latin typeface="Century"/>
                <a:cs typeface="Century"/>
              </a:rPr>
            </a:br>
            <a:r>
              <a:rPr lang="en-US" sz="2000" b="0" dirty="0">
                <a:latin typeface="Century"/>
                <a:cs typeface="Century"/>
              </a:rPr>
              <a:t/>
            </a:r>
            <a:br>
              <a:rPr lang="en-US" sz="2000" b="0" dirty="0">
                <a:latin typeface="Century"/>
                <a:cs typeface="Century"/>
              </a:rPr>
            </a:br>
            <a:r>
              <a:rPr lang="en-US" sz="2000" b="0" dirty="0" smtClean="0">
                <a:latin typeface="Century"/>
                <a:cs typeface="Century"/>
              </a:rPr>
              <a:t>Should </a:t>
            </a:r>
            <a:r>
              <a:rPr lang="en-US" sz="2000" b="0" dirty="0">
                <a:latin typeface="Century"/>
                <a:cs typeface="Century"/>
              </a:rPr>
              <a:t>we enforce standard Polish in written assignments or, in certain cases, we should let the usage of dialects or "Chicago Polish"?</a:t>
            </a:r>
            <a:br>
              <a:rPr lang="en-US" sz="2000" b="0" dirty="0">
                <a:latin typeface="Century"/>
                <a:cs typeface="Century"/>
              </a:rPr>
            </a:br>
            <a:r>
              <a:rPr lang="en-US" sz="2000" b="0" dirty="0">
                <a:latin typeface="Century"/>
                <a:cs typeface="Century"/>
              </a:rPr>
              <a:t> </a:t>
            </a:r>
            <a:br>
              <a:rPr lang="en-US" sz="2000" b="0" dirty="0">
                <a:latin typeface="Century"/>
                <a:cs typeface="Century"/>
              </a:rPr>
            </a:br>
            <a:endParaRPr lang="en-US" sz="2000" b="0" dirty="0">
              <a:latin typeface="Century"/>
              <a:cs typeface="Century"/>
            </a:endParaRPr>
          </a:p>
        </p:txBody>
      </p:sp>
      <p:sp>
        <p:nvSpPr>
          <p:cNvPr id="2" name="Content Placeholder 1"/>
          <p:cNvSpPr>
            <a:spLocks noGrp="1"/>
          </p:cNvSpPr>
          <p:nvPr>
            <p:ph idx="1"/>
          </p:nvPr>
        </p:nvSpPr>
        <p:spPr/>
        <p:txBody>
          <a:bodyPr>
            <a:normAutofit/>
          </a:bodyPr>
          <a:lstStyle/>
          <a:p>
            <a:pPr marL="0" indent="0" algn="just">
              <a:buNone/>
            </a:pPr>
            <a:endParaRPr lang="en-US" dirty="0" smtClean="0"/>
          </a:p>
          <a:p>
            <a:pPr algn="just">
              <a:buFontTx/>
              <a:buChar char="•"/>
            </a:pPr>
            <a:r>
              <a:rPr lang="en-US" dirty="0" smtClean="0">
                <a:latin typeface="Century"/>
                <a:cs typeface="Century"/>
              </a:rPr>
              <a:t>Standard </a:t>
            </a:r>
            <a:r>
              <a:rPr lang="en-US" dirty="0">
                <a:latin typeface="Century"/>
                <a:cs typeface="Century"/>
              </a:rPr>
              <a:t>Polish should be enforced, no dialects </a:t>
            </a:r>
            <a:r>
              <a:rPr lang="en-US" dirty="0" smtClean="0">
                <a:latin typeface="Century"/>
                <a:cs typeface="Century"/>
              </a:rPr>
              <a:t> or </a:t>
            </a:r>
            <a:r>
              <a:rPr lang="en-US" dirty="0">
                <a:latin typeface="Century"/>
                <a:cs typeface="Century"/>
              </a:rPr>
              <a:t>Chicago Polish</a:t>
            </a:r>
            <a:r>
              <a:rPr lang="en-US" dirty="0" smtClean="0">
                <a:latin typeface="Century"/>
                <a:cs typeface="Century"/>
              </a:rPr>
              <a:t>.</a:t>
            </a:r>
            <a:endParaRPr lang="en-US" dirty="0">
              <a:latin typeface="Century"/>
              <a:cs typeface="Century"/>
            </a:endParaRPr>
          </a:p>
          <a:p>
            <a:pPr algn="just"/>
            <a:r>
              <a:rPr lang="en-US" dirty="0">
                <a:latin typeface="Century"/>
                <a:cs typeface="Century"/>
              </a:rPr>
              <a:t>Students are enrolled in Polish classes to improve their Polish and to learn </a:t>
            </a:r>
            <a:r>
              <a:rPr lang="en-US" dirty="0" smtClean="0">
                <a:latin typeface="Century"/>
                <a:cs typeface="Century"/>
              </a:rPr>
              <a:t>standard, modern </a:t>
            </a:r>
            <a:r>
              <a:rPr lang="en-US" dirty="0">
                <a:latin typeface="Century"/>
                <a:cs typeface="Century"/>
              </a:rPr>
              <a:t>Polish</a:t>
            </a:r>
            <a:r>
              <a:rPr lang="en-US" dirty="0" smtClean="0">
                <a:latin typeface="Century"/>
                <a:cs typeface="Century"/>
              </a:rPr>
              <a:t>, so </a:t>
            </a:r>
            <a:r>
              <a:rPr lang="en-US" dirty="0">
                <a:latin typeface="Century"/>
                <a:cs typeface="Century"/>
              </a:rPr>
              <a:t>to sound sharp and smart outside of the classroom when they find a job and use </a:t>
            </a:r>
            <a:r>
              <a:rPr lang="en-US" dirty="0" smtClean="0">
                <a:latin typeface="Century"/>
                <a:cs typeface="Century"/>
              </a:rPr>
              <a:t>Polish</a:t>
            </a:r>
            <a:r>
              <a:rPr lang="en-US" dirty="0">
                <a:latin typeface="Century"/>
                <a:cs typeface="Century"/>
              </a:rPr>
              <a:t> </a:t>
            </a:r>
            <a:r>
              <a:rPr lang="en-US" dirty="0" smtClean="0">
                <a:latin typeface="Century"/>
                <a:cs typeface="Century"/>
              </a:rPr>
              <a:t>or when they travel to Poland.</a:t>
            </a:r>
          </a:p>
          <a:p>
            <a:pPr marL="0" indent="0" algn="just">
              <a:buNone/>
            </a:pPr>
            <a:endParaRPr lang="en-US" dirty="0"/>
          </a:p>
          <a:p>
            <a:endParaRPr lang="en-US" dirty="0"/>
          </a:p>
        </p:txBody>
      </p:sp>
    </p:spTree>
    <p:extLst>
      <p:ext uri="{BB962C8B-B14F-4D97-AF65-F5344CB8AC3E}">
        <p14:creationId xmlns:p14="http://schemas.microsoft.com/office/powerpoint/2010/main" val="19748852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lstStyle/>
          <a:p>
            <a:pPr algn="just"/>
            <a:r>
              <a:rPr lang="en-US" dirty="0" smtClean="0"/>
              <a:t>The diary or diary-like forms have been important media of expression.  </a:t>
            </a:r>
          </a:p>
          <a:p>
            <a:pPr algn="just"/>
            <a:endParaRPr lang="en-US" dirty="0"/>
          </a:p>
          <a:p>
            <a:pPr algn="just"/>
            <a:r>
              <a:rPr lang="en-US" dirty="0" smtClean="0"/>
              <a:t>Montaigne’s </a:t>
            </a:r>
            <a:r>
              <a:rPr lang="en-US" i="1" dirty="0" err="1" smtClean="0"/>
              <a:t>Essais</a:t>
            </a:r>
            <a:r>
              <a:rPr lang="en-US" i="1" dirty="0" smtClean="0"/>
              <a:t>, </a:t>
            </a:r>
            <a:r>
              <a:rPr lang="en-US" dirty="0" smtClean="0"/>
              <a:t>Rousseau’s </a:t>
            </a:r>
            <a:r>
              <a:rPr lang="en-US" i="1" dirty="0" smtClean="0"/>
              <a:t>Confessions, </a:t>
            </a:r>
            <a:r>
              <a:rPr lang="en-US" dirty="0" smtClean="0"/>
              <a:t>Pascal’s </a:t>
            </a:r>
            <a:r>
              <a:rPr lang="en-US" i="1" dirty="0" err="1" smtClean="0"/>
              <a:t>Pensées</a:t>
            </a:r>
            <a:r>
              <a:rPr lang="en-US" i="1" dirty="0" smtClean="0"/>
              <a:t>, </a:t>
            </a:r>
            <a:r>
              <a:rPr lang="en-US" dirty="0" smtClean="0"/>
              <a:t>or Sartre’s diary-novel </a:t>
            </a:r>
            <a:r>
              <a:rPr lang="en-US" i="1" dirty="0" smtClean="0"/>
              <a:t>La </a:t>
            </a:r>
            <a:r>
              <a:rPr lang="en-US" i="1" dirty="0" err="1" smtClean="0"/>
              <a:t>nausée</a:t>
            </a:r>
            <a:r>
              <a:rPr lang="en-US" i="1" dirty="0"/>
              <a:t> </a:t>
            </a:r>
            <a:r>
              <a:rPr lang="en-US" dirty="0" smtClean="0"/>
              <a:t>illustrate the presence</a:t>
            </a:r>
            <a:r>
              <a:rPr lang="en-US" dirty="0"/>
              <a:t> </a:t>
            </a:r>
            <a:r>
              <a:rPr lang="en-US" dirty="0" smtClean="0"/>
              <a:t>of journals and memoirs in the world of literature.</a:t>
            </a:r>
            <a:endParaRPr lang="en-US" dirty="0"/>
          </a:p>
        </p:txBody>
      </p:sp>
    </p:spTree>
    <p:extLst>
      <p:ext uri="{BB962C8B-B14F-4D97-AF65-F5344CB8AC3E}">
        <p14:creationId xmlns:p14="http://schemas.microsoft.com/office/powerpoint/2010/main" val="1363266853"/>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normAutofit fontScale="92500" lnSpcReduction="10000"/>
          </a:bodyPr>
          <a:lstStyle/>
          <a:p>
            <a:pPr algn="just"/>
            <a:r>
              <a:rPr lang="en-US" dirty="0"/>
              <a:t>Keeping a journal is </a:t>
            </a:r>
            <a:r>
              <a:rPr lang="en-US" dirty="0" smtClean="0"/>
              <a:t>one of the best written activities.  </a:t>
            </a:r>
            <a:r>
              <a:rPr lang="en-US" dirty="0"/>
              <a:t>Students write one entry per </a:t>
            </a:r>
            <a:r>
              <a:rPr lang="en-US" dirty="0" smtClean="0"/>
              <a:t>week </a:t>
            </a:r>
            <a:r>
              <a:rPr lang="en-US" dirty="0"/>
              <a:t>in the JOURNAL </a:t>
            </a:r>
            <a:r>
              <a:rPr lang="en-US" dirty="0" smtClean="0"/>
              <a:t> The </a:t>
            </a:r>
            <a:r>
              <a:rPr lang="en-US" dirty="0"/>
              <a:t>topics of their entries are connected to the lessons in their textbooks, that way, the students practice and use new, learned vocabulary</a:t>
            </a:r>
            <a:r>
              <a:rPr lang="en-US" dirty="0" smtClean="0"/>
              <a:t>.</a:t>
            </a:r>
            <a:endParaRPr lang="en-US" dirty="0"/>
          </a:p>
          <a:p>
            <a:pPr algn="just"/>
            <a:r>
              <a:rPr lang="en-US" dirty="0" smtClean="0"/>
              <a:t>WIKI JOURNAL </a:t>
            </a:r>
            <a:r>
              <a:rPr lang="en-US" dirty="0"/>
              <a:t>is </a:t>
            </a:r>
            <a:r>
              <a:rPr lang="en-US" dirty="0" smtClean="0"/>
              <a:t>an excellent writing </a:t>
            </a:r>
            <a:r>
              <a:rPr lang="en-US" dirty="0"/>
              <a:t>activity.  </a:t>
            </a:r>
            <a:endParaRPr lang="en-US" dirty="0" smtClean="0"/>
          </a:p>
          <a:p>
            <a:pPr algn="just"/>
            <a:r>
              <a:rPr lang="en-US" dirty="0" smtClean="0"/>
              <a:t>All </a:t>
            </a:r>
            <a:r>
              <a:rPr lang="en-US" dirty="0"/>
              <a:t>the students are able to see what  </a:t>
            </a:r>
            <a:r>
              <a:rPr lang="en-US" dirty="0" smtClean="0"/>
              <a:t>everyone is </a:t>
            </a:r>
            <a:r>
              <a:rPr lang="en-US" dirty="0"/>
              <a:t>working on.  </a:t>
            </a:r>
            <a:endParaRPr lang="en-US" dirty="0" smtClean="0"/>
          </a:p>
          <a:p>
            <a:pPr algn="just"/>
            <a:r>
              <a:rPr lang="en-US" dirty="0" smtClean="0"/>
              <a:t>However, some students are uncomfortable to show their writing on WIKI.  They prefer to keep a traditional notebook/journal.</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24382838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just"/>
            <a:r>
              <a:rPr lang="en-US" sz="2400" b="0" dirty="0" smtClean="0">
                <a:latin typeface="Century"/>
                <a:cs typeface="Century"/>
              </a:rPr>
              <a:t/>
            </a:r>
            <a:br>
              <a:rPr lang="en-US" sz="2400" b="0" dirty="0" smtClean="0">
                <a:latin typeface="Century"/>
                <a:cs typeface="Century"/>
              </a:rPr>
            </a:br>
            <a:r>
              <a:rPr lang="en-US" sz="2000" b="0" dirty="0" smtClean="0">
                <a:latin typeface="Century"/>
                <a:cs typeface="Century"/>
              </a:rPr>
              <a:t>What </a:t>
            </a:r>
            <a:r>
              <a:rPr lang="en-US" sz="2000" b="0" dirty="0">
                <a:latin typeface="Century"/>
                <a:cs typeface="Century"/>
              </a:rPr>
              <a:t>sort of writing strategies should we try to enforce to make </a:t>
            </a:r>
            <a:r>
              <a:rPr lang="en-US" sz="2000" b="0" dirty="0" smtClean="0">
                <a:latin typeface="Century"/>
                <a:cs typeface="Century"/>
              </a:rPr>
              <a:t>heritage students </a:t>
            </a:r>
            <a:r>
              <a:rPr lang="en-US" sz="2000" b="0" dirty="0">
                <a:latin typeface="Century"/>
                <a:cs typeface="Century"/>
              </a:rPr>
              <a:t>more efficient in writing?</a:t>
            </a:r>
            <a:br>
              <a:rPr lang="en-US" sz="2000" b="0" dirty="0">
                <a:latin typeface="Century"/>
                <a:cs typeface="Century"/>
              </a:rPr>
            </a:br>
            <a:r>
              <a:rPr lang="en-US" sz="2000" b="0" dirty="0">
                <a:latin typeface="Century"/>
                <a:cs typeface="Century"/>
              </a:rPr>
              <a:t/>
            </a:r>
            <a:br>
              <a:rPr lang="en-US" sz="2000" b="0" dirty="0">
                <a:latin typeface="Century"/>
                <a:cs typeface="Century"/>
              </a:rPr>
            </a:br>
            <a:endParaRPr lang="en-US" sz="2000" b="0" dirty="0">
              <a:latin typeface="Century"/>
              <a:cs typeface="Century"/>
            </a:endParaRPr>
          </a:p>
        </p:txBody>
      </p:sp>
      <p:sp>
        <p:nvSpPr>
          <p:cNvPr id="2" name="Content Placeholder 1"/>
          <p:cNvSpPr>
            <a:spLocks noGrp="1"/>
          </p:cNvSpPr>
          <p:nvPr>
            <p:ph idx="1"/>
          </p:nvPr>
        </p:nvSpPr>
        <p:spPr/>
        <p:txBody>
          <a:bodyPr>
            <a:normAutofit fontScale="92500"/>
          </a:bodyPr>
          <a:lstStyle/>
          <a:p>
            <a:pPr algn="just"/>
            <a:r>
              <a:rPr lang="en-US" dirty="0" smtClean="0"/>
              <a:t>Students </a:t>
            </a:r>
            <a:r>
              <a:rPr lang="en-US" dirty="0"/>
              <a:t>should begin to write early in Polish 101 starting </a:t>
            </a:r>
            <a:r>
              <a:rPr lang="en-US" dirty="0" smtClean="0"/>
              <a:t>with 5 sentences, later writing a longer </a:t>
            </a:r>
            <a:r>
              <a:rPr lang="en-US" dirty="0"/>
              <a:t>paragraph of </a:t>
            </a:r>
            <a:r>
              <a:rPr lang="en-US" dirty="0" smtClean="0"/>
              <a:t>10 </a:t>
            </a:r>
            <a:r>
              <a:rPr lang="en-US" dirty="0"/>
              <a:t>– </a:t>
            </a:r>
            <a:r>
              <a:rPr lang="en-US" dirty="0" smtClean="0"/>
              <a:t>12 </a:t>
            </a:r>
            <a:r>
              <a:rPr lang="en-US" dirty="0"/>
              <a:t>sentences , then a half a page, to one page and more.  </a:t>
            </a:r>
            <a:endParaRPr lang="en-US" dirty="0" smtClean="0"/>
          </a:p>
          <a:p>
            <a:pPr algn="just"/>
            <a:r>
              <a:rPr lang="en-US" dirty="0" smtClean="0"/>
              <a:t>Keeping </a:t>
            </a:r>
            <a:r>
              <a:rPr lang="en-US" dirty="0"/>
              <a:t>a journal in Polish is a good way to </a:t>
            </a:r>
            <a:r>
              <a:rPr lang="en-US" dirty="0" smtClean="0"/>
              <a:t>practice writing on a regular basis.</a:t>
            </a:r>
            <a:endParaRPr lang="en-US" dirty="0"/>
          </a:p>
          <a:p>
            <a:pPr algn="just"/>
            <a:r>
              <a:rPr lang="en-US" dirty="0"/>
              <a:t>It is important that the students learn to write in paragraphs starting in Polish </a:t>
            </a:r>
            <a:r>
              <a:rPr lang="en-US" dirty="0" smtClean="0"/>
              <a:t>101</a:t>
            </a:r>
            <a:r>
              <a:rPr lang="en-US" dirty="0"/>
              <a:t> </a:t>
            </a:r>
            <a:r>
              <a:rPr lang="en-US" dirty="0" smtClean="0"/>
              <a:t>with such topics as: presentation of </a:t>
            </a:r>
            <a:r>
              <a:rPr lang="en-US" dirty="0"/>
              <a:t>various people (friends, family members, famous </a:t>
            </a:r>
            <a:r>
              <a:rPr lang="en-US" dirty="0" smtClean="0"/>
              <a:t>Poles) </a:t>
            </a:r>
            <a:r>
              <a:rPr lang="en-US" dirty="0"/>
              <a:t>depicting a</a:t>
            </a:r>
            <a:r>
              <a:rPr lang="en-US" dirty="0" smtClean="0"/>
              <a:t> </a:t>
            </a:r>
            <a:r>
              <a:rPr lang="en-US" dirty="0"/>
              <a:t>room, </a:t>
            </a:r>
            <a:r>
              <a:rPr lang="en-US" dirty="0" smtClean="0"/>
              <a:t>a pet, </a:t>
            </a:r>
            <a:r>
              <a:rPr lang="en-US" dirty="0"/>
              <a:t>a </a:t>
            </a:r>
            <a:r>
              <a:rPr lang="en-US" dirty="0" smtClean="0"/>
              <a:t>city</a:t>
            </a:r>
            <a:r>
              <a:rPr lang="en-US" dirty="0"/>
              <a:t>,</a:t>
            </a:r>
            <a:r>
              <a:rPr lang="en-US" dirty="0" smtClean="0"/>
              <a:t> writing a brief invitation, an advertisement, letters, and  e-mails.</a:t>
            </a:r>
            <a:endParaRPr lang="en-US" dirty="0"/>
          </a:p>
          <a:p>
            <a:endParaRPr lang="en-US" dirty="0"/>
          </a:p>
        </p:txBody>
      </p:sp>
    </p:spTree>
    <p:extLst>
      <p:ext uri="{BB962C8B-B14F-4D97-AF65-F5344CB8AC3E}">
        <p14:creationId xmlns:p14="http://schemas.microsoft.com/office/powerpoint/2010/main" val="5410348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just"/>
            <a:r>
              <a:rPr lang="en-US" sz="2400" dirty="0" smtClean="0"/>
              <a:t/>
            </a:r>
            <a:br>
              <a:rPr lang="en-US" sz="2400" dirty="0" smtClean="0"/>
            </a:br>
            <a:r>
              <a:rPr lang="en-US" sz="2400" dirty="0"/>
              <a:t/>
            </a:r>
            <a:br>
              <a:rPr lang="en-US" sz="2400" dirty="0"/>
            </a:br>
            <a:r>
              <a:rPr lang="en-US" sz="2400" b="0" dirty="0" smtClean="0">
                <a:latin typeface="Century"/>
                <a:cs typeface="Century"/>
              </a:rPr>
              <a:t>What </a:t>
            </a:r>
            <a:r>
              <a:rPr lang="en-US" sz="2400" b="0" dirty="0">
                <a:latin typeface="Century"/>
                <a:cs typeface="Century"/>
              </a:rPr>
              <a:t>would you recommend to a heritage speaker that you like to improve his or hers writing?</a:t>
            </a:r>
            <a:br>
              <a:rPr lang="en-US" sz="2400" b="0" dirty="0">
                <a:latin typeface="Century"/>
                <a:cs typeface="Century"/>
              </a:rPr>
            </a:br>
            <a:r>
              <a:rPr lang="en-US" sz="2400" b="0" dirty="0">
                <a:latin typeface="Century"/>
                <a:cs typeface="Century"/>
              </a:rPr>
              <a:t/>
            </a:r>
            <a:br>
              <a:rPr lang="en-US" sz="2400" b="0" dirty="0">
                <a:latin typeface="Century"/>
                <a:cs typeface="Century"/>
              </a:rPr>
            </a:br>
            <a:endParaRPr lang="en-US" sz="2400" b="0" dirty="0">
              <a:latin typeface="Century"/>
              <a:cs typeface="Century"/>
            </a:endParaRPr>
          </a:p>
        </p:txBody>
      </p:sp>
      <p:sp>
        <p:nvSpPr>
          <p:cNvPr id="2" name="Content Placeholder 1"/>
          <p:cNvSpPr>
            <a:spLocks noGrp="1"/>
          </p:cNvSpPr>
          <p:nvPr>
            <p:ph idx="1"/>
          </p:nvPr>
        </p:nvSpPr>
        <p:spPr/>
        <p:txBody>
          <a:bodyPr>
            <a:normAutofit fontScale="25000" lnSpcReduction="20000"/>
          </a:bodyPr>
          <a:lstStyle/>
          <a:p>
            <a:pPr marL="0" indent="0">
              <a:buNone/>
            </a:pPr>
            <a:endParaRPr lang="en-US" dirty="0"/>
          </a:p>
          <a:p>
            <a:pPr algn="just"/>
            <a:r>
              <a:rPr lang="en-US" sz="8000" dirty="0" smtClean="0">
                <a:latin typeface="Century"/>
                <a:cs typeface="Century"/>
              </a:rPr>
              <a:t>A </a:t>
            </a:r>
            <a:r>
              <a:rPr lang="en-US" sz="8000" dirty="0">
                <a:latin typeface="Century"/>
                <a:cs typeface="Century"/>
              </a:rPr>
              <a:t>good writing involves a great amount of reading and knowledge of grammar, synonyms, syntactic structures, discourse skills.  </a:t>
            </a:r>
            <a:endParaRPr lang="en-US" sz="8000" dirty="0" smtClean="0">
              <a:latin typeface="Century"/>
              <a:cs typeface="Century"/>
            </a:endParaRPr>
          </a:p>
          <a:p>
            <a:pPr algn="just"/>
            <a:r>
              <a:rPr lang="en-US" sz="8000" dirty="0" smtClean="0">
                <a:latin typeface="Century"/>
                <a:cs typeface="Century"/>
              </a:rPr>
              <a:t>Good </a:t>
            </a:r>
            <a:r>
              <a:rPr lang="en-US" sz="8000" dirty="0">
                <a:latin typeface="Century"/>
                <a:cs typeface="Century"/>
              </a:rPr>
              <a:t>writers plan more, use an outline in the prewritten stage, reread frequently what they write, revise more often, and make changes in the content</a:t>
            </a:r>
            <a:r>
              <a:rPr lang="en-US" sz="8000" dirty="0" smtClean="0">
                <a:latin typeface="Century"/>
                <a:cs typeface="Century"/>
              </a:rPr>
              <a:t>.</a:t>
            </a:r>
          </a:p>
          <a:p>
            <a:pPr algn="just"/>
            <a:r>
              <a:rPr lang="en-US" sz="8000" dirty="0" smtClean="0">
                <a:latin typeface="Century"/>
                <a:cs typeface="Century"/>
              </a:rPr>
              <a:t>Many heritage students do not rewrite, do not check up expressions in their dictionary or use reference grammar books.   </a:t>
            </a:r>
          </a:p>
          <a:p>
            <a:pPr algn="just"/>
            <a:r>
              <a:rPr lang="en-US" sz="8000" dirty="0" smtClean="0">
                <a:latin typeface="Century"/>
                <a:cs typeface="Century"/>
              </a:rPr>
              <a:t>They write their assignments in one sitting without planning, reflecting, or rewriting.</a:t>
            </a:r>
            <a:endParaRPr lang="en-US" sz="8000" dirty="0">
              <a:latin typeface="Century"/>
              <a:cs typeface="Century"/>
            </a:endParaRPr>
          </a:p>
          <a:p>
            <a:pPr marL="0" indent="0">
              <a:buNone/>
            </a:pPr>
            <a:r>
              <a:rPr lang="en-US" sz="8000" dirty="0">
                <a:latin typeface="Century"/>
                <a:cs typeface="Century"/>
              </a:rPr>
              <a:t> </a:t>
            </a:r>
          </a:p>
          <a:p>
            <a:pPr marL="0" indent="0">
              <a:buNone/>
            </a:pPr>
            <a:r>
              <a:rPr lang="en-US" sz="8000" dirty="0"/>
              <a:t> </a:t>
            </a:r>
          </a:p>
        </p:txBody>
      </p:sp>
    </p:spTree>
    <p:extLst>
      <p:ext uri="{BB962C8B-B14F-4D97-AF65-F5344CB8AC3E}">
        <p14:creationId xmlns:p14="http://schemas.microsoft.com/office/powerpoint/2010/main" val="100759220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just"/>
            <a:r>
              <a:rPr lang="en-US" sz="2000" b="0" dirty="0" smtClean="0">
                <a:latin typeface="Century"/>
                <a:cs typeface="Century"/>
              </a:rPr>
              <a:t/>
            </a:r>
            <a:br>
              <a:rPr lang="en-US" sz="2000" b="0" dirty="0" smtClean="0">
                <a:latin typeface="Century"/>
                <a:cs typeface="Century"/>
              </a:rPr>
            </a:br>
            <a:r>
              <a:rPr lang="en-US" sz="2000" b="0" dirty="0">
                <a:latin typeface="Century"/>
                <a:cs typeface="Century"/>
              </a:rPr>
              <a:t/>
            </a:r>
            <a:br>
              <a:rPr lang="en-US" sz="2000" b="0" dirty="0">
                <a:latin typeface="Century"/>
                <a:cs typeface="Century"/>
              </a:rPr>
            </a:br>
            <a:r>
              <a:rPr lang="en-US" sz="2000" b="0" dirty="0" smtClean="0">
                <a:latin typeface="Century"/>
                <a:cs typeface="Century"/>
              </a:rPr>
              <a:t/>
            </a:r>
            <a:br>
              <a:rPr lang="en-US" sz="2000" b="0" dirty="0" smtClean="0">
                <a:latin typeface="Century"/>
                <a:cs typeface="Century"/>
              </a:rPr>
            </a:br>
            <a:r>
              <a:rPr lang="en-US" sz="2000" b="0" dirty="0" smtClean="0">
                <a:latin typeface="Century"/>
                <a:cs typeface="Century"/>
              </a:rPr>
              <a:t>How </a:t>
            </a:r>
            <a:r>
              <a:rPr lang="en-US" sz="2000" b="0" dirty="0">
                <a:latin typeface="Century"/>
                <a:cs typeface="Century"/>
              </a:rPr>
              <a:t>to grade written homework? Should we pay more attention to the effort and idea (content), to the form (whether it is properly composed and adequate in terms of style) or to the grammar correctness?</a:t>
            </a:r>
            <a:br>
              <a:rPr lang="en-US" sz="2000" b="0" dirty="0">
                <a:latin typeface="Century"/>
                <a:cs typeface="Century"/>
              </a:rPr>
            </a:br>
            <a:r>
              <a:rPr lang="en-US" sz="2000" b="0" dirty="0">
                <a:latin typeface="Century"/>
                <a:cs typeface="Century"/>
              </a:rPr>
              <a:t/>
            </a:r>
            <a:br>
              <a:rPr lang="en-US" sz="2000" b="0" dirty="0">
                <a:latin typeface="Century"/>
                <a:cs typeface="Century"/>
              </a:rPr>
            </a:br>
            <a:endParaRPr lang="en-US" sz="2000" b="0" dirty="0">
              <a:latin typeface="Century"/>
              <a:cs typeface="Century"/>
            </a:endParaRPr>
          </a:p>
        </p:txBody>
      </p:sp>
      <p:sp>
        <p:nvSpPr>
          <p:cNvPr id="2" name="Content Placeholder 1"/>
          <p:cNvSpPr>
            <a:spLocks noGrp="1"/>
          </p:cNvSpPr>
          <p:nvPr>
            <p:ph idx="1"/>
          </p:nvPr>
        </p:nvSpPr>
        <p:spPr/>
        <p:txBody>
          <a:bodyPr>
            <a:normAutofit lnSpcReduction="10000"/>
          </a:bodyPr>
          <a:lstStyle/>
          <a:p>
            <a:pPr marL="0" indent="0" algn="just">
              <a:buNone/>
            </a:pPr>
            <a:endParaRPr lang="en-US" dirty="0" smtClean="0"/>
          </a:p>
          <a:p>
            <a:pPr algn="just"/>
            <a:endParaRPr lang="en-US" dirty="0"/>
          </a:p>
          <a:p>
            <a:pPr algn="just"/>
            <a:r>
              <a:rPr lang="en-US" dirty="0" smtClean="0"/>
              <a:t>Longer compositions should be graded </a:t>
            </a:r>
            <a:r>
              <a:rPr lang="en-US" dirty="0"/>
              <a:t>on the basis of their originality.</a:t>
            </a:r>
          </a:p>
          <a:p>
            <a:pPr algn="just"/>
            <a:r>
              <a:rPr lang="en-US" dirty="0" smtClean="0"/>
              <a:t>But it is always crucial to </a:t>
            </a:r>
            <a:r>
              <a:rPr lang="en-US" dirty="0"/>
              <a:t>stress the importance of the correct grammar, use of appropriate vocabulary especially in the first and second year Polish.  </a:t>
            </a:r>
          </a:p>
          <a:p>
            <a:pPr algn="just"/>
            <a:r>
              <a:rPr lang="en-US" dirty="0" smtClean="0"/>
              <a:t>And to avoid vulgar </a:t>
            </a:r>
            <a:r>
              <a:rPr lang="en-US" dirty="0"/>
              <a:t>expressions and slang in students’ </a:t>
            </a:r>
            <a:r>
              <a:rPr lang="en-US" dirty="0" smtClean="0"/>
              <a:t>compositions.  </a:t>
            </a:r>
            <a:endParaRPr lang="en-US" dirty="0"/>
          </a:p>
          <a:p>
            <a:pPr marL="0" indent="0">
              <a:buNone/>
            </a:pPr>
            <a:endParaRPr lang="en-US" dirty="0"/>
          </a:p>
          <a:p>
            <a:endParaRPr lang="en-US" dirty="0"/>
          </a:p>
        </p:txBody>
      </p:sp>
    </p:spTree>
    <p:extLst>
      <p:ext uri="{BB962C8B-B14F-4D97-AF65-F5344CB8AC3E}">
        <p14:creationId xmlns:p14="http://schemas.microsoft.com/office/powerpoint/2010/main" val="184354136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a:r>
              <a:rPr lang="en-US" dirty="0"/>
              <a:t>Polish Heritage Language Classes are usually multilevel.  </a:t>
            </a:r>
            <a:r>
              <a:rPr lang="en-US" dirty="0" smtClean="0"/>
              <a:t> </a:t>
            </a:r>
          </a:p>
          <a:p>
            <a:pPr algn="just"/>
            <a:r>
              <a:rPr lang="en-US" dirty="0" smtClean="0"/>
              <a:t>Each </a:t>
            </a:r>
            <a:r>
              <a:rPr lang="en-US" dirty="0"/>
              <a:t>Beginning, Intermediate or Advance class can be divided into 3 groups: High, Mid, Low.   </a:t>
            </a:r>
            <a:endParaRPr lang="en-US" dirty="0" smtClean="0"/>
          </a:p>
          <a:p>
            <a:pPr algn="just"/>
            <a:r>
              <a:rPr lang="en-US" dirty="0" smtClean="0"/>
              <a:t>Therefore</a:t>
            </a:r>
            <a:r>
              <a:rPr lang="en-US" dirty="0"/>
              <a:t>, it is a challenge to teach a mixed level class.   </a:t>
            </a:r>
            <a:endParaRPr lang="en-US" dirty="0" smtClean="0"/>
          </a:p>
          <a:p>
            <a:pPr algn="just"/>
            <a:r>
              <a:rPr lang="en-US" dirty="0" smtClean="0"/>
              <a:t>Students </a:t>
            </a:r>
            <a:r>
              <a:rPr lang="en-US" dirty="0"/>
              <a:t>benefit from writing journal entries, weekly or biweekly to improve their writing, to practice vocabulary and grammar in a given lesson.</a:t>
            </a:r>
          </a:p>
          <a:p>
            <a:pPr marL="0" indent="0">
              <a:buNone/>
            </a:pPr>
            <a:endParaRPr lang="en-US" dirty="0"/>
          </a:p>
        </p:txBody>
      </p:sp>
    </p:spTree>
    <p:extLst>
      <p:ext uri="{BB962C8B-B14F-4D97-AF65-F5344CB8AC3E}">
        <p14:creationId xmlns:p14="http://schemas.microsoft.com/office/powerpoint/2010/main" val="12497447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b="0" dirty="0" smtClean="0">
                <a:latin typeface="Century"/>
                <a:cs typeface="Century"/>
              </a:rPr>
              <a:t>Study Abroad –Trip to Poland – with a Journal</a:t>
            </a:r>
            <a:endParaRPr lang="en-US" sz="2400" b="0" dirty="0">
              <a:latin typeface="Century"/>
              <a:cs typeface="Century"/>
            </a:endParaRPr>
          </a:p>
        </p:txBody>
      </p:sp>
      <p:sp>
        <p:nvSpPr>
          <p:cNvPr id="2" name="Content Placeholder 1"/>
          <p:cNvSpPr>
            <a:spLocks noGrp="1"/>
          </p:cNvSpPr>
          <p:nvPr>
            <p:ph idx="1"/>
          </p:nvPr>
        </p:nvSpPr>
        <p:spPr/>
        <p:txBody>
          <a:bodyPr>
            <a:normAutofit lnSpcReduction="10000"/>
          </a:bodyPr>
          <a:lstStyle/>
          <a:p>
            <a:pPr algn="just"/>
            <a:r>
              <a:rPr lang="en-US" dirty="0">
                <a:latin typeface="Century"/>
                <a:cs typeface="Century"/>
              </a:rPr>
              <a:t>I</a:t>
            </a:r>
            <a:r>
              <a:rPr lang="en-US" dirty="0" smtClean="0">
                <a:latin typeface="Century"/>
                <a:cs typeface="Century"/>
              </a:rPr>
              <a:t>n </a:t>
            </a:r>
            <a:r>
              <a:rPr lang="en-US" dirty="0">
                <a:latin typeface="Century"/>
                <a:cs typeface="Century"/>
              </a:rPr>
              <a:t>2005 I planned, co-organized, and co-hosted a Polish Culture/Business course at Saint Xavier University that included a trip to Poland. </a:t>
            </a:r>
          </a:p>
          <a:p>
            <a:pPr algn="just"/>
            <a:r>
              <a:rPr lang="en-US" dirty="0" smtClean="0">
                <a:latin typeface="Century"/>
                <a:cs typeface="Century"/>
              </a:rPr>
              <a:t>Students </a:t>
            </a:r>
            <a:r>
              <a:rPr lang="en-US" dirty="0">
                <a:latin typeface="Century"/>
                <a:cs typeface="Century"/>
              </a:rPr>
              <a:t>visited major cultural monuments in Warsaw, </a:t>
            </a:r>
            <a:r>
              <a:rPr lang="en-US" dirty="0" err="1">
                <a:latin typeface="Century"/>
                <a:cs typeface="Century"/>
              </a:rPr>
              <a:t>Gdańsk</a:t>
            </a:r>
            <a:r>
              <a:rPr lang="en-US" dirty="0">
                <a:latin typeface="Century"/>
                <a:cs typeface="Century"/>
              </a:rPr>
              <a:t>, Gdynia</a:t>
            </a:r>
            <a:r>
              <a:rPr lang="en-US" dirty="0" smtClean="0">
                <a:latin typeface="Century"/>
                <a:cs typeface="Century"/>
              </a:rPr>
              <a:t>, </a:t>
            </a:r>
            <a:r>
              <a:rPr lang="en-US" dirty="0" err="1">
                <a:latin typeface="Century"/>
                <a:cs typeface="Century"/>
              </a:rPr>
              <a:t>Kraków</a:t>
            </a:r>
            <a:r>
              <a:rPr lang="en-US" dirty="0">
                <a:latin typeface="Century"/>
                <a:cs typeface="Century"/>
              </a:rPr>
              <a:t>, </a:t>
            </a:r>
            <a:r>
              <a:rPr lang="en-US" dirty="0" err="1">
                <a:latin typeface="Century"/>
                <a:cs typeface="Century"/>
              </a:rPr>
              <a:t>Częstochowa</a:t>
            </a:r>
            <a:r>
              <a:rPr lang="en-US" dirty="0">
                <a:latin typeface="Century"/>
                <a:cs typeface="Century"/>
              </a:rPr>
              <a:t>, </a:t>
            </a:r>
            <a:r>
              <a:rPr lang="en-US" dirty="0" err="1">
                <a:latin typeface="Century"/>
                <a:cs typeface="Century"/>
              </a:rPr>
              <a:t>Oświęcim</a:t>
            </a:r>
            <a:r>
              <a:rPr lang="en-US" dirty="0">
                <a:latin typeface="Century"/>
                <a:cs typeface="Century"/>
              </a:rPr>
              <a:t>, </a:t>
            </a:r>
            <a:r>
              <a:rPr lang="en-US" dirty="0" err="1">
                <a:latin typeface="Century"/>
                <a:cs typeface="Century"/>
              </a:rPr>
              <a:t>Wadowice</a:t>
            </a:r>
            <a:r>
              <a:rPr lang="en-US" dirty="0">
                <a:latin typeface="Century"/>
                <a:cs typeface="Century"/>
              </a:rPr>
              <a:t>, </a:t>
            </a:r>
            <a:r>
              <a:rPr lang="en-US" dirty="0" err="1">
                <a:latin typeface="Century"/>
                <a:cs typeface="Century"/>
              </a:rPr>
              <a:t>Wieliczka</a:t>
            </a:r>
            <a:r>
              <a:rPr lang="en-US" dirty="0">
                <a:latin typeface="Century"/>
                <a:cs typeface="Century"/>
              </a:rPr>
              <a:t> and </a:t>
            </a:r>
            <a:r>
              <a:rPr lang="en-US" dirty="0" err="1" smtClean="0">
                <a:latin typeface="Century"/>
                <a:cs typeface="Century"/>
              </a:rPr>
              <a:t>Zakopane</a:t>
            </a:r>
            <a:r>
              <a:rPr lang="en-US" dirty="0">
                <a:latin typeface="Century"/>
                <a:cs typeface="Century"/>
              </a:rPr>
              <a:t> </a:t>
            </a:r>
            <a:r>
              <a:rPr lang="en-US" dirty="0" smtClean="0">
                <a:latin typeface="Century"/>
                <a:cs typeface="Century"/>
              </a:rPr>
              <a:t>travelling by plane (from </a:t>
            </a:r>
            <a:r>
              <a:rPr lang="en-US" dirty="0" err="1" smtClean="0">
                <a:latin typeface="Century"/>
                <a:cs typeface="Century"/>
              </a:rPr>
              <a:t>Kraków</a:t>
            </a:r>
            <a:r>
              <a:rPr lang="en-US" dirty="0" smtClean="0">
                <a:latin typeface="Century"/>
                <a:cs typeface="Century"/>
              </a:rPr>
              <a:t> to </a:t>
            </a:r>
            <a:r>
              <a:rPr lang="en-US" dirty="0" err="1" smtClean="0">
                <a:latin typeface="Century"/>
                <a:cs typeface="Century"/>
              </a:rPr>
              <a:t>Gdańsk</a:t>
            </a:r>
            <a:r>
              <a:rPr lang="en-US" dirty="0" smtClean="0">
                <a:latin typeface="Century"/>
                <a:cs typeface="Century"/>
              </a:rPr>
              <a:t>) and by a tour bus.</a:t>
            </a:r>
            <a:endParaRPr lang="en-US" dirty="0">
              <a:latin typeface="Century"/>
              <a:cs typeface="Century"/>
            </a:endParaRPr>
          </a:p>
          <a:p>
            <a:pPr algn="just"/>
            <a:r>
              <a:rPr lang="en-US" dirty="0" smtClean="0">
                <a:latin typeface="Century"/>
                <a:cs typeface="Century"/>
              </a:rPr>
              <a:t>They </a:t>
            </a:r>
            <a:r>
              <a:rPr lang="en-US" dirty="0">
                <a:latin typeface="Century"/>
                <a:cs typeface="Century"/>
              </a:rPr>
              <a:t>attended </a:t>
            </a:r>
            <a:r>
              <a:rPr lang="en-US" dirty="0" smtClean="0">
                <a:latin typeface="Century"/>
                <a:cs typeface="Century"/>
              </a:rPr>
              <a:t>a couple of </a:t>
            </a:r>
            <a:r>
              <a:rPr lang="en-US" dirty="0">
                <a:latin typeface="Century"/>
                <a:cs typeface="Century"/>
              </a:rPr>
              <a:t>lectures on Polish literature, culture and economy at the </a:t>
            </a:r>
            <a:r>
              <a:rPr lang="en-US" dirty="0" err="1">
                <a:latin typeface="Century"/>
                <a:cs typeface="Century"/>
              </a:rPr>
              <a:t>Jagiellonian</a:t>
            </a:r>
            <a:r>
              <a:rPr lang="en-US" dirty="0">
                <a:latin typeface="Century"/>
                <a:cs typeface="Century"/>
              </a:rPr>
              <a:t> University.  </a:t>
            </a:r>
            <a:endParaRPr lang="en-US" dirty="0" smtClean="0">
              <a:latin typeface="Century"/>
              <a:cs typeface="Century"/>
            </a:endParaRPr>
          </a:p>
          <a:p>
            <a:pPr marL="0" indent="0" algn="just">
              <a:buNone/>
            </a:pPr>
            <a:endParaRPr lang="en-US" dirty="0" smtClean="0">
              <a:latin typeface="Century"/>
              <a:cs typeface="Century"/>
            </a:endParaRPr>
          </a:p>
          <a:p>
            <a:pPr algn="just"/>
            <a:endParaRPr lang="en-US" dirty="0" smtClean="0"/>
          </a:p>
          <a:p>
            <a:pPr algn="just"/>
            <a:endParaRPr lang="en-US" dirty="0"/>
          </a:p>
          <a:p>
            <a:pPr algn="just"/>
            <a:endParaRPr lang="en-US" dirty="0" smtClean="0"/>
          </a:p>
          <a:p>
            <a:pPr marL="0" indent="0" algn="just">
              <a:buNone/>
            </a:pPr>
            <a:endParaRPr lang="en-US" dirty="0"/>
          </a:p>
          <a:p>
            <a:endParaRPr lang="en-US" dirty="0"/>
          </a:p>
        </p:txBody>
      </p:sp>
    </p:spTree>
    <p:extLst>
      <p:ext uri="{BB962C8B-B14F-4D97-AF65-F5344CB8AC3E}">
        <p14:creationId xmlns:p14="http://schemas.microsoft.com/office/powerpoint/2010/main" val="283728670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normAutofit/>
          </a:bodyPr>
          <a:lstStyle/>
          <a:p>
            <a:pPr algn="just"/>
            <a:r>
              <a:rPr lang="en-US" dirty="0" smtClean="0">
                <a:latin typeface="Century"/>
                <a:cs typeface="Century"/>
              </a:rPr>
              <a:t>Students enrolled in </a:t>
            </a:r>
            <a:r>
              <a:rPr lang="en-US" smtClean="0">
                <a:latin typeface="Century"/>
                <a:cs typeface="Century"/>
              </a:rPr>
              <a:t>Polish </a:t>
            </a:r>
            <a:r>
              <a:rPr lang="en-US">
                <a:latin typeface="Century"/>
                <a:cs typeface="Century"/>
              </a:rPr>
              <a:t>C</a:t>
            </a:r>
            <a:r>
              <a:rPr lang="en-US" smtClean="0">
                <a:latin typeface="Century"/>
                <a:cs typeface="Century"/>
              </a:rPr>
              <a:t>ulture </a:t>
            </a:r>
            <a:r>
              <a:rPr lang="en-US" dirty="0" smtClean="0">
                <a:latin typeface="Century"/>
                <a:cs typeface="Century"/>
              </a:rPr>
              <a:t>kept a travel diary in which they wrote about their Polish experience.   </a:t>
            </a:r>
            <a:endParaRPr lang="en-US" dirty="0">
              <a:latin typeface="Century"/>
              <a:cs typeface="Century"/>
            </a:endParaRPr>
          </a:p>
          <a:p>
            <a:pPr algn="just"/>
            <a:r>
              <a:rPr lang="en-US" dirty="0" smtClean="0">
                <a:latin typeface="Century"/>
                <a:cs typeface="Century"/>
              </a:rPr>
              <a:t>They posted their own photographs, postcards, tickets to museums, concerts, bus, and plane tickets, map of Poland or a map of a particular city,  pressed flowers and leaves.</a:t>
            </a:r>
            <a:endParaRPr lang="en-US" dirty="0">
              <a:latin typeface="Century"/>
              <a:cs typeface="Century"/>
            </a:endParaRPr>
          </a:p>
          <a:p>
            <a:pPr algn="just"/>
            <a:r>
              <a:rPr lang="en-US" dirty="0" smtClean="0">
                <a:latin typeface="Century"/>
                <a:cs typeface="Century"/>
              </a:rPr>
              <a:t>Their Journal/Diary/Scrapbook was the most valued and appreciated souvenir from Poland.</a:t>
            </a:r>
            <a:endParaRPr lang="en-US" dirty="0">
              <a:latin typeface="Century"/>
              <a:cs typeface="Century"/>
            </a:endParaRPr>
          </a:p>
        </p:txBody>
      </p:sp>
    </p:spTree>
    <p:extLst>
      <p:ext uri="{BB962C8B-B14F-4D97-AF65-F5344CB8AC3E}">
        <p14:creationId xmlns:p14="http://schemas.microsoft.com/office/powerpoint/2010/main" val="373714342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noAutofit/>
          </a:bodyPr>
          <a:lstStyle/>
          <a:p>
            <a:pPr algn="just"/>
            <a:r>
              <a:rPr lang="en-US" sz="2000" dirty="0" smtClean="0">
                <a:latin typeface="Century"/>
                <a:cs typeface="Century"/>
              </a:rPr>
              <a:t>Our tour began </a:t>
            </a:r>
            <a:r>
              <a:rPr lang="en-US" sz="2000" dirty="0">
                <a:latin typeface="Century"/>
                <a:cs typeface="Century"/>
              </a:rPr>
              <a:t>in Krakow, </a:t>
            </a:r>
            <a:r>
              <a:rPr lang="en-US" sz="2000" dirty="0" smtClean="0">
                <a:latin typeface="Century"/>
                <a:cs typeface="Century"/>
              </a:rPr>
              <a:t>Poland’s former royal </a:t>
            </a:r>
            <a:r>
              <a:rPr lang="en-US" sz="2000" dirty="0">
                <a:latin typeface="Century"/>
                <a:cs typeface="Century"/>
              </a:rPr>
              <a:t>capital, the city where legends, history and modernity intertwine.  </a:t>
            </a:r>
          </a:p>
          <a:p>
            <a:pPr algn="just"/>
            <a:r>
              <a:rPr lang="en-US" sz="2000" dirty="0" smtClean="0">
                <a:latin typeface="Century"/>
                <a:cs typeface="Century"/>
              </a:rPr>
              <a:t>We visited </a:t>
            </a:r>
            <a:r>
              <a:rPr lang="en-US" sz="2000" dirty="0">
                <a:latin typeface="Century"/>
                <a:cs typeface="Century"/>
              </a:rPr>
              <a:t>the Main Market Square which is the oldest part of the Old Town, established at the crossroads of trade routes in 1257, </a:t>
            </a:r>
            <a:r>
              <a:rPr lang="en-US" sz="2000" dirty="0" err="1">
                <a:latin typeface="Century"/>
                <a:cs typeface="Century"/>
              </a:rPr>
              <a:t>Sukiennice</a:t>
            </a:r>
            <a:r>
              <a:rPr lang="en-US" sz="2000" dirty="0">
                <a:latin typeface="Century"/>
                <a:cs typeface="Century"/>
              </a:rPr>
              <a:t> or the Cloth Hall built in the </a:t>
            </a:r>
            <a:r>
              <a:rPr lang="en-US" sz="2000" dirty="0" err="1">
                <a:latin typeface="Century"/>
                <a:cs typeface="Century"/>
              </a:rPr>
              <a:t>XIVth</a:t>
            </a:r>
            <a:r>
              <a:rPr lang="en-US" sz="2000" dirty="0">
                <a:latin typeface="Century"/>
                <a:cs typeface="Century"/>
              </a:rPr>
              <a:t> century, the Gothic Collegium </a:t>
            </a:r>
            <a:r>
              <a:rPr lang="en-US" sz="2000" dirty="0" err="1">
                <a:latin typeface="Century"/>
                <a:cs typeface="Century"/>
              </a:rPr>
              <a:t>Maius</a:t>
            </a:r>
            <a:r>
              <a:rPr lang="en-US" sz="2000" dirty="0">
                <a:latin typeface="Century"/>
                <a:cs typeface="Century"/>
              </a:rPr>
              <a:t> – central building of </a:t>
            </a:r>
            <a:r>
              <a:rPr lang="en-US" sz="2000" dirty="0" err="1">
                <a:latin typeface="Century"/>
                <a:cs typeface="Century"/>
              </a:rPr>
              <a:t>Jagiellonian</a:t>
            </a:r>
            <a:r>
              <a:rPr lang="en-US" sz="2000" dirty="0">
                <a:latin typeface="Century"/>
                <a:cs typeface="Century"/>
              </a:rPr>
              <a:t> University established in 1364, the Basilica of the Assumption of the Holy Virgin Mary, known as </a:t>
            </a:r>
            <a:r>
              <a:rPr lang="en-US" sz="2000" dirty="0" err="1">
                <a:latin typeface="Century"/>
                <a:cs typeface="Century"/>
              </a:rPr>
              <a:t>Mariacki</a:t>
            </a:r>
            <a:r>
              <a:rPr lang="en-US" sz="2000" dirty="0">
                <a:latin typeface="Century"/>
                <a:cs typeface="Century"/>
              </a:rPr>
              <a:t> Church with a magnificent Gothic wooden altar and the </a:t>
            </a:r>
            <a:r>
              <a:rPr lang="en-US" sz="2000" dirty="0" err="1">
                <a:latin typeface="Century"/>
                <a:cs typeface="Century"/>
              </a:rPr>
              <a:t>Wawel</a:t>
            </a:r>
            <a:r>
              <a:rPr lang="en-US" sz="2000" dirty="0">
                <a:latin typeface="Century"/>
                <a:cs typeface="Century"/>
              </a:rPr>
              <a:t> Castle, the seat of kings situated on a limestone hill on the Vistula River. </a:t>
            </a:r>
          </a:p>
        </p:txBody>
      </p:sp>
    </p:spTree>
    <p:extLst>
      <p:ext uri="{BB962C8B-B14F-4D97-AF65-F5344CB8AC3E}">
        <p14:creationId xmlns:p14="http://schemas.microsoft.com/office/powerpoint/2010/main" val="411650858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6-12-08 at 2.09.55 PM.png"/>
          <p:cNvPicPr>
            <a:picLocks noGrp="1" noChangeAspect="1"/>
          </p:cNvPicPr>
          <p:nvPr>
            <p:ph idx="1"/>
          </p:nvPr>
        </p:nvPicPr>
        <p:blipFill>
          <a:blip r:embed="rId2">
            <a:extLst>
              <a:ext uri="{28A0092B-C50C-407E-A947-70E740481C1C}">
                <a14:useLocalDpi xmlns:a14="http://schemas.microsoft.com/office/drawing/2010/main" val="0"/>
              </a:ext>
            </a:extLst>
          </a:blip>
          <a:srcRect l="-124993" r="-124993"/>
          <a:stretch>
            <a:fillRect/>
          </a:stretch>
        </p:blipFill>
        <p:spPr>
          <a:xfrm>
            <a:off x="-2609475" y="1448878"/>
            <a:ext cx="8409012" cy="5000142"/>
          </a:xfrm>
          <a:prstGeom prst="rect">
            <a:avLst/>
          </a:prstGeom>
        </p:spPr>
      </p:pic>
      <p:pic>
        <p:nvPicPr>
          <p:cNvPr id="6" name="Picture 5" descr="Screen Shot 2016-12-08 at 2.09.20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4192" y="1448878"/>
            <a:ext cx="3177431" cy="5000142"/>
          </a:xfrm>
          <a:prstGeom prst="rect">
            <a:avLst/>
          </a:prstGeom>
        </p:spPr>
      </p:pic>
      <p:pic>
        <p:nvPicPr>
          <p:cNvPr id="7" name="Picture 6" descr="Screen Shot 2016-12-08 at 2.10.2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6599" y="1126022"/>
            <a:ext cx="2697401" cy="5731978"/>
          </a:xfrm>
          <a:prstGeom prst="rect">
            <a:avLst/>
          </a:prstGeom>
        </p:spPr>
      </p:pic>
    </p:spTree>
    <p:extLst>
      <p:ext uri="{BB962C8B-B14F-4D97-AF65-F5344CB8AC3E}">
        <p14:creationId xmlns:p14="http://schemas.microsoft.com/office/powerpoint/2010/main" val="244505280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6-12-08 at 2.06.0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8100" y="1548248"/>
            <a:ext cx="6108700" cy="4577915"/>
          </a:xfrm>
          <a:prstGeom prst="rect">
            <a:avLst/>
          </a:prstGeom>
        </p:spPr>
      </p:pic>
    </p:spTree>
    <p:extLst>
      <p:ext uri="{BB962C8B-B14F-4D97-AF65-F5344CB8AC3E}">
        <p14:creationId xmlns:p14="http://schemas.microsoft.com/office/powerpoint/2010/main" val="132020673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lgn="ctr"/>
            <a:r>
              <a:rPr lang="en-US" sz="2800" dirty="0" smtClean="0"/>
              <a:t>  </a:t>
            </a:r>
            <a:br>
              <a:rPr lang="en-US" sz="2800" dirty="0" smtClean="0"/>
            </a:br>
            <a:r>
              <a:rPr lang="en-US" sz="3100" dirty="0" smtClean="0">
                <a:latin typeface="Century"/>
                <a:cs typeface="Century"/>
              </a:rPr>
              <a:t>Well known Polish </a:t>
            </a:r>
            <a:r>
              <a:rPr lang="en-US" sz="3100" dirty="0">
                <a:latin typeface="Century"/>
                <a:cs typeface="Century"/>
              </a:rPr>
              <a:t>l</a:t>
            </a:r>
            <a:r>
              <a:rPr lang="en-US" sz="3100" dirty="0" smtClean="0">
                <a:latin typeface="Century"/>
                <a:cs typeface="Century"/>
              </a:rPr>
              <a:t>iterary diaries are: </a:t>
            </a:r>
            <a:br>
              <a:rPr lang="en-US" sz="3100" dirty="0" smtClean="0">
                <a:latin typeface="Century"/>
                <a:cs typeface="Century"/>
              </a:rPr>
            </a:br>
            <a:r>
              <a:rPr lang="en-US" sz="3100" dirty="0" smtClean="0">
                <a:latin typeface="Century"/>
                <a:cs typeface="Century"/>
              </a:rPr>
              <a:t> </a:t>
            </a:r>
            <a:endParaRPr lang="en-US" sz="3100" dirty="0">
              <a:latin typeface="Century"/>
              <a:cs typeface="Century"/>
            </a:endParaRPr>
          </a:p>
        </p:txBody>
      </p:sp>
      <p:sp>
        <p:nvSpPr>
          <p:cNvPr id="2" name="Content Placeholder 1"/>
          <p:cNvSpPr>
            <a:spLocks noGrp="1"/>
          </p:cNvSpPr>
          <p:nvPr>
            <p:ph idx="1"/>
          </p:nvPr>
        </p:nvSpPr>
        <p:spPr/>
        <p:txBody>
          <a:bodyPr>
            <a:normAutofit fontScale="70000" lnSpcReduction="20000"/>
          </a:bodyPr>
          <a:lstStyle/>
          <a:p>
            <a:pPr algn="just"/>
            <a:r>
              <a:rPr lang="en-US" dirty="0" err="1" smtClean="0">
                <a:latin typeface="Century"/>
                <a:cs typeface="Century"/>
              </a:rPr>
              <a:t>Miron</a:t>
            </a:r>
            <a:r>
              <a:rPr lang="en-US" dirty="0" smtClean="0">
                <a:latin typeface="Century"/>
                <a:cs typeface="Century"/>
              </a:rPr>
              <a:t> </a:t>
            </a:r>
            <a:r>
              <a:rPr lang="en-US" dirty="0" err="1" smtClean="0">
                <a:latin typeface="Century"/>
                <a:cs typeface="Century"/>
              </a:rPr>
              <a:t>Białoszewski</a:t>
            </a:r>
            <a:r>
              <a:rPr lang="en-US" dirty="0" smtClean="0">
                <a:latin typeface="Century"/>
                <a:cs typeface="Century"/>
              </a:rPr>
              <a:t> </a:t>
            </a:r>
            <a:r>
              <a:rPr lang="en-US" i="1" dirty="0" err="1" smtClean="0">
                <a:solidFill>
                  <a:schemeClr val="tx1"/>
                </a:solidFill>
                <a:latin typeface="Century"/>
                <a:cs typeface="Century"/>
              </a:rPr>
              <a:t>Pamiętnik</a:t>
            </a:r>
            <a:r>
              <a:rPr lang="en-US" i="1" dirty="0" smtClean="0">
                <a:solidFill>
                  <a:schemeClr val="tx1"/>
                </a:solidFill>
                <a:latin typeface="Century"/>
                <a:cs typeface="Century"/>
              </a:rPr>
              <a:t> </a:t>
            </a:r>
            <a:r>
              <a:rPr lang="en-US" i="1" dirty="0" smtClean="0">
                <a:latin typeface="Century"/>
                <a:cs typeface="Century"/>
              </a:rPr>
              <a:t>z </a:t>
            </a:r>
            <a:r>
              <a:rPr lang="en-US" i="1" dirty="0" err="1" smtClean="0">
                <a:latin typeface="Century"/>
                <a:cs typeface="Century"/>
              </a:rPr>
              <a:t>powstania</a:t>
            </a:r>
            <a:r>
              <a:rPr lang="en-US" i="1" dirty="0" smtClean="0">
                <a:latin typeface="Century"/>
                <a:cs typeface="Century"/>
              </a:rPr>
              <a:t> </a:t>
            </a:r>
            <a:r>
              <a:rPr lang="en-US" i="1" dirty="0" err="1" smtClean="0">
                <a:latin typeface="Century"/>
                <a:cs typeface="Century"/>
              </a:rPr>
              <a:t>warszawskiego</a:t>
            </a:r>
            <a:endParaRPr lang="en-US" dirty="0" smtClean="0">
              <a:latin typeface="Century"/>
              <a:cs typeface="Century"/>
            </a:endParaRPr>
          </a:p>
          <a:p>
            <a:r>
              <a:rPr lang="en-US" dirty="0" smtClean="0">
                <a:latin typeface="Century"/>
                <a:cs typeface="Century"/>
              </a:rPr>
              <a:t>Maria </a:t>
            </a:r>
            <a:r>
              <a:rPr lang="en-US" dirty="0" err="1" smtClean="0">
                <a:latin typeface="Century"/>
                <a:cs typeface="Century"/>
              </a:rPr>
              <a:t>Dąbrowska</a:t>
            </a:r>
            <a:r>
              <a:rPr lang="en-US" dirty="0" smtClean="0">
                <a:latin typeface="Century"/>
                <a:cs typeface="Century"/>
              </a:rPr>
              <a:t>   </a:t>
            </a:r>
            <a:r>
              <a:rPr lang="en-US" i="1" dirty="0" err="1" smtClean="0">
                <a:latin typeface="Century"/>
                <a:cs typeface="Century"/>
              </a:rPr>
              <a:t>Dzienniki</a:t>
            </a:r>
            <a:r>
              <a:rPr lang="en-US" i="1" dirty="0" smtClean="0">
                <a:latin typeface="Century"/>
                <a:cs typeface="Century"/>
              </a:rPr>
              <a:t> </a:t>
            </a:r>
            <a:r>
              <a:rPr lang="en-US" dirty="0" smtClean="0">
                <a:latin typeface="Century"/>
                <a:cs typeface="Century"/>
              </a:rPr>
              <a:t>(written from 1914-1965)</a:t>
            </a:r>
          </a:p>
          <a:p>
            <a:r>
              <a:rPr lang="en-US" dirty="0" err="1" smtClean="0">
                <a:latin typeface="Century"/>
                <a:cs typeface="Century"/>
              </a:rPr>
              <a:t>Widold</a:t>
            </a:r>
            <a:r>
              <a:rPr lang="en-US" dirty="0" smtClean="0">
                <a:latin typeface="Century"/>
                <a:cs typeface="Century"/>
              </a:rPr>
              <a:t> </a:t>
            </a:r>
            <a:r>
              <a:rPr lang="en-US" dirty="0" err="1">
                <a:latin typeface="Century"/>
                <a:cs typeface="Century"/>
              </a:rPr>
              <a:t>Gombrowicz</a:t>
            </a:r>
            <a:r>
              <a:rPr lang="en-US" dirty="0">
                <a:latin typeface="Century"/>
                <a:cs typeface="Century"/>
              </a:rPr>
              <a:t> </a:t>
            </a:r>
            <a:r>
              <a:rPr lang="en-US" i="1" dirty="0" err="1" smtClean="0">
                <a:latin typeface="Century"/>
                <a:cs typeface="Century"/>
              </a:rPr>
              <a:t>Dzienniki</a:t>
            </a:r>
            <a:r>
              <a:rPr lang="en-US" i="1" dirty="0" smtClean="0">
                <a:latin typeface="Century"/>
                <a:cs typeface="Century"/>
              </a:rPr>
              <a:t> (</a:t>
            </a:r>
            <a:r>
              <a:rPr lang="en-US" dirty="0" smtClean="0">
                <a:latin typeface="Century"/>
                <a:cs typeface="Century"/>
              </a:rPr>
              <a:t>1953 – 1969)</a:t>
            </a:r>
          </a:p>
          <a:p>
            <a:r>
              <a:rPr lang="en-US" dirty="0" err="1" smtClean="0">
                <a:latin typeface="Century"/>
                <a:cs typeface="Century"/>
              </a:rPr>
              <a:t>Gustaw</a:t>
            </a:r>
            <a:r>
              <a:rPr lang="en-US" dirty="0" smtClean="0">
                <a:latin typeface="Century"/>
                <a:cs typeface="Century"/>
              </a:rPr>
              <a:t> </a:t>
            </a:r>
            <a:r>
              <a:rPr lang="en-US" dirty="0" err="1" smtClean="0">
                <a:latin typeface="Century"/>
                <a:cs typeface="Century"/>
              </a:rPr>
              <a:t>Herling-Grudziński</a:t>
            </a:r>
            <a:r>
              <a:rPr lang="en-US" dirty="0" smtClean="0">
                <a:latin typeface="Century"/>
                <a:cs typeface="Century"/>
              </a:rPr>
              <a:t> </a:t>
            </a:r>
            <a:r>
              <a:rPr lang="en-US" i="1" dirty="0" err="1" smtClean="0">
                <a:latin typeface="Century"/>
                <a:cs typeface="Century"/>
              </a:rPr>
              <a:t>Dziennik</a:t>
            </a:r>
            <a:r>
              <a:rPr lang="en-US" i="1" dirty="0" smtClean="0">
                <a:latin typeface="Century"/>
                <a:cs typeface="Century"/>
              </a:rPr>
              <a:t> </a:t>
            </a:r>
            <a:r>
              <a:rPr lang="en-US" i="1" dirty="0" err="1" smtClean="0">
                <a:latin typeface="Century"/>
                <a:cs typeface="Century"/>
              </a:rPr>
              <a:t>pisany</a:t>
            </a:r>
            <a:r>
              <a:rPr lang="en-US" i="1" dirty="0" smtClean="0">
                <a:latin typeface="Century"/>
                <a:cs typeface="Century"/>
              </a:rPr>
              <a:t> </a:t>
            </a:r>
            <a:r>
              <a:rPr lang="en-US" i="1" dirty="0" err="1" smtClean="0">
                <a:latin typeface="Century"/>
                <a:cs typeface="Century"/>
              </a:rPr>
              <a:t>nocą</a:t>
            </a:r>
            <a:endParaRPr lang="en-US" dirty="0">
              <a:latin typeface="Century"/>
              <a:cs typeface="Century"/>
            </a:endParaRPr>
          </a:p>
          <a:p>
            <a:r>
              <a:rPr lang="en-US" dirty="0" err="1" smtClean="0">
                <a:latin typeface="Century"/>
                <a:cs typeface="Century"/>
              </a:rPr>
              <a:t>Zofia</a:t>
            </a:r>
            <a:r>
              <a:rPr lang="en-US" dirty="0" smtClean="0">
                <a:latin typeface="Century"/>
                <a:cs typeface="Century"/>
              </a:rPr>
              <a:t> </a:t>
            </a:r>
            <a:r>
              <a:rPr lang="en-US" dirty="0" err="1" smtClean="0">
                <a:latin typeface="Century"/>
                <a:cs typeface="Century"/>
              </a:rPr>
              <a:t>Nałkowska</a:t>
            </a:r>
            <a:r>
              <a:rPr lang="en-US" dirty="0" smtClean="0">
                <a:latin typeface="Century"/>
                <a:cs typeface="Century"/>
              </a:rPr>
              <a:t> </a:t>
            </a:r>
            <a:r>
              <a:rPr lang="en-US" i="1" dirty="0" err="1" smtClean="0">
                <a:latin typeface="Century"/>
                <a:cs typeface="Century"/>
              </a:rPr>
              <a:t>Dzienniki</a:t>
            </a:r>
            <a:r>
              <a:rPr lang="en-US" i="1" dirty="0" smtClean="0">
                <a:latin typeface="Century"/>
                <a:cs typeface="Century"/>
              </a:rPr>
              <a:t> </a:t>
            </a:r>
            <a:r>
              <a:rPr lang="en-US" dirty="0" smtClean="0">
                <a:latin typeface="Century"/>
                <a:cs typeface="Century"/>
              </a:rPr>
              <a:t> (6 volumes from 1899-1954)</a:t>
            </a:r>
          </a:p>
          <a:p>
            <a:r>
              <a:rPr lang="en-US" dirty="0" err="1" smtClean="0">
                <a:latin typeface="Century"/>
                <a:cs typeface="Century"/>
              </a:rPr>
              <a:t>Sławomir</a:t>
            </a:r>
            <a:r>
              <a:rPr lang="en-US" dirty="0" smtClean="0">
                <a:latin typeface="Century"/>
                <a:cs typeface="Century"/>
              </a:rPr>
              <a:t> </a:t>
            </a:r>
            <a:r>
              <a:rPr lang="en-US" dirty="0" err="1" smtClean="0">
                <a:latin typeface="Century"/>
                <a:cs typeface="Century"/>
              </a:rPr>
              <a:t>Mrożek</a:t>
            </a:r>
            <a:r>
              <a:rPr lang="en-US" dirty="0" smtClean="0">
                <a:latin typeface="Century"/>
                <a:cs typeface="Century"/>
              </a:rPr>
              <a:t> </a:t>
            </a:r>
            <a:r>
              <a:rPr lang="en-US" i="1" dirty="0" err="1" smtClean="0">
                <a:latin typeface="Century"/>
                <a:cs typeface="Century"/>
              </a:rPr>
              <a:t>Dziennik</a:t>
            </a:r>
            <a:r>
              <a:rPr lang="en-US" i="1" dirty="0" smtClean="0">
                <a:latin typeface="Century"/>
                <a:cs typeface="Century"/>
              </a:rPr>
              <a:t> (</a:t>
            </a:r>
            <a:r>
              <a:rPr lang="en-US" dirty="0" smtClean="0">
                <a:latin typeface="Century"/>
                <a:cs typeface="Century"/>
              </a:rPr>
              <a:t>1962-1969, 1970-1979, 1980-1989)</a:t>
            </a:r>
            <a:endParaRPr lang="en-US" dirty="0">
              <a:latin typeface="Century"/>
              <a:cs typeface="Century"/>
            </a:endParaRPr>
          </a:p>
          <a:p>
            <a:r>
              <a:rPr lang="en-US" dirty="0" smtClean="0">
                <a:latin typeface="Century"/>
                <a:cs typeface="Century"/>
              </a:rPr>
              <a:t>Jan </a:t>
            </a:r>
            <a:r>
              <a:rPr lang="en-US" dirty="0" err="1" smtClean="0">
                <a:latin typeface="Century"/>
                <a:cs typeface="Century"/>
              </a:rPr>
              <a:t>Chryzostom</a:t>
            </a:r>
            <a:r>
              <a:rPr lang="en-US" dirty="0" smtClean="0">
                <a:latin typeface="Century"/>
                <a:cs typeface="Century"/>
              </a:rPr>
              <a:t> </a:t>
            </a:r>
            <a:r>
              <a:rPr lang="en-US" dirty="0" err="1" smtClean="0">
                <a:latin typeface="Century"/>
                <a:cs typeface="Century"/>
              </a:rPr>
              <a:t>Pasek</a:t>
            </a:r>
            <a:r>
              <a:rPr lang="en-US" dirty="0" smtClean="0">
                <a:latin typeface="Century"/>
                <a:cs typeface="Century"/>
              </a:rPr>
              <a:t> </a:t>
            </a:r>
            <a:r>
              <a:rPr lang="en-US" i="1" dirty="0" err="1" smtClean="0">
                <a:latin typeface="Century"/>
                <a:cs typeface="Century"/>
              </a:rPr>
              <a:t>Pamiętniki</a:t>
            </a:r>
            <a:endParaRPr lang="en-US" i="1" dirty="0" smtClean="0">
              <a:latin typeface="Century"/>
              <a:cs typeface="Century"/>
            </a:endParaRPr>
          </a:p>
          <a:p>
            <a:r>
              <a:rPr lang="en-US" dirty="0" err="1" smtClean="0">
                <a:latin typeface="Century"/>
                <a:cs typeface="Century"/>
              </a:rPr>
              <a:t>Zofia</a:t>
            </a:r>
            <a:r>
              <a:rPr lang="en-US" dirty="0" smtClean="0">
                <a:latin typeface="Century"/>
                <a:cs typeface="Century"/>
              </a:rPr>
              <a:t> </a:t>
            </a:r>
            <a:r>
              <a:rPr lang="en-US" dirty="0" err="1" smtClean="0">
                <a:latin typeface="Century"/>
                <a:cs typeface="Century"/>
              </a:rPr>
              <a:t>Stryjeńska</a:t>
            </a:r>
            <a:r>
              <a:rPr lang="en-US" dirty="0" smtClean="0">
                <a:latin typeface="Century"/>
                <a:cs typeface="Century"/>
              </a:rPr>
              <a:t> </a:t>
            </a:r>
            <a:r>
              <a:rPr lang="en-US" i="1" dirty="0" err="1" smtClean="0">
                <a:latin typeface="Century"/>
                <a:cs typeface="Century"/>
              </a:rPr>
              <a:t>Chleb</a:t>
            </a:r>
            <a:r>
              <a:rPr lang="en-US" i="1" dirty="0" smtClean="0">
                <a:latin typeface="Century"/>
                <a:cs typeface="Century"/>
              </a:rPr>
              <a:t> </a:t>
            </a:r>
            <a:r>
              <a:rPr lang="en-US" i="1" dirty="0" err="1" smtClean="0">
                <a:latin typeface="Century"/>
                <a:cs typeface="Century"/>
              </a:rPr>
              <a:t>prawie</a:t>
            </a:r>
            <a:r>
              <a:rPr lang="en-US" i="1" dirty="0" smtClean="0">
                <a:latin typeface="Century"/>
                <a:cs typeface="Century"/>
              </a:rPr>
              <a:t> </a:t>
            </a:r>
            <a:r>
              <a:rPr lang="en-US" i="1" dirty="0" err="1" smtClean="0">
                <a:latin typeface="Century"/>
                <a:cs typeface="Century"/>
              </a:rPr>
              <a:t>że</a:t>
            </a:r>
            <a:r>
              <a:rPr lang="en-US" i="1" dirty="0" smtClean="0">
                <a:latin typeface="Century"/>
                <a:cs typeface="Century"/>
              </a:rPr>
              <a:t> </a:t>
            </a:r>
            <a:r>
              <a:rPr lang="en-US" i="1" dirty="0" err="1" smtClean="0">
                <a:latin typeface="Century"/>
                <a:cs typeface="Century"/>
              </a:rPr>
              <a:t>powszedni</a:t>
            </a:r>
            <a:r>
              <a:rPr lang="en-US" i="1" dirty="0" smtClean="0">
                <a:latin typeface="Century"/>
                <a:cs typeface="Century"/>
              </a:rPr>
              <a:t>. </a:t>
            </a:r>
            <a:r>
              <a:rPr lang="en-US" i="1" dirty="0" err="1" smtClean="0">
                <a:latin typeface="Century"/>
                <a:cs typeface="Century"/>
              </a:rPr>
              <a:t>Pamiętnik</a:t>
            </a:r>
            <a:endParaRPr lang="en-US" i="1" dirty="0" smtClean="0">
              <a:latin typeface="Century"/>
              <a:cs typeface="Century"/>
            </a:endParaRPr>
          </a:p>
          <a:p>
            <a:r>
              <a:rPr lang="en-US" dirty="0" smtClean="0">
                <a:latin typeface="Century"/>
                <a:cs typeface="Century"/>
              </a:rPr>
              <a:t>Stefan </a:t>
            </a:r>
            <a:r>
              <a:rPr lang="en-US" dirty="0" err="1" smtClean="0">
                <a:latin typeface="Century"/>
                <a:cs typeface="Century"/>
              </a:rPr>
              <a:t>Żeromski</a:t>
            </a:r>
            <a:r>
              <a:rPr lang="en-US" dirty="0" smtClean="0">
                <a:latin typeface="Century"/>
                <a:cs typeface="Century"/>
              </a:rPr>
              <a:t> </a:t>
            </a:r>
            <a:r>
              <a:rPr lang="en-US" i="1" dirty="0" err="1" smtClean="0">
                <a:latin typeface="Century"/>
                <a:cs typeface="Century"/>
              </a:rPr>
              <a:t>Dzienniki</a:t>
            </a:r>
            <a:r>
              <a:rPr lang="en-US" i="1" dirty="0" smtClean="0">
                <a:latin typeface="Century"/>
                <a:cs typeface="Century"/>
              </a:rPr>
              <a:t>  </a:t>
            </a:r>
            <a:r>
              <a:rPr lang="en-US" dirty="0" smtClean="0">
                <a:latin typeface="Century"/>
                <a:cs typeface="Century"/>
              </a:rPr>
              <a:t>(1953-1956)</a:t>
            </a:r>
          </a:p>
          <a:p>
            <a:pPr marL="0" lvl="8" indent="0">
              <a:spcBef>
                <a:spcPts val="600"/>
              </a:spcBef>
              <a:buClr>
                <a:schemeClr val="accent2"/>
              </a:buClr>
              <a:buNone/>
            </a:pPr>
            <a:endParaRPr lang="en-US" sz="2400" dirty="0"/>
          </a:p>
          <a:p>
            <a:pPr marL="0" indent="0">
              <a:buNone/>
            </a:pPr>
            <a:endParaRPr lang="en-US" dirty="0"/>
          </a:p>
        </p:txBody>
      </p:sp>
    </p:spTree>
    <p:extLst>
      <p:ext uri="{BB962C8B-B14F-4D97-AF65-F5344CB8AC3E}">
        <p14:creationId xmlns:p14="http://schemas.microsoft.com/office/powerpoint/2010/main" val="420148579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90989"/>
            <a:ext cx="7272339" cy="1339009"/>
          </a:xfrm>
        </p:spPr>
        <p:txBody>
          <a:bodyPr/>
          <a:lstStyle/>
          <a:p>
            <a:pPr algn="l"/>
            <a:r>
              <a:rPr lang="en-US" sz="2000" dirty="0" smtClean="0">
                <a:latin typeface="Century"/>
                <a:cs typeface="Century"/>
              </a:rPr>
              <a:t/>
            </a:r>
            <a:br>
              <a:rPr lang="en-US" sz="2000" dirty="0" smtClean="0">
                <a:latin typeface="Century"/>
                <a:cs typeface="Century"/>
              </a:rPr>
            </a:br>
            <a:r>
              <a:rPr lang="en-US" sz="2000" dirty="0">
                <a:latin typeface="Century"/>
                <a:cs typeface="Century"/>
              </a:rPr>
              <a:t/>
            </a:r>
            <a:br>
              <a:rPr lang="en-US" sz="2000" dirty="0">
                <a:latin typeface="Century"/>
                <a:cs typeface="Century"/>
              </a:rPr>
            </a:br>
            <a:r>
              <a:rPr lang="en-US" sz="2000" b="0" dirty="0" smtClean="0">
                <a:latin typeface="Century"/>
                <a:cs typeface="Century"/>
              </a:rPr>
              <a:t>The </a:t>
            </a:r>
            <a:r>
              <a:rPr lang="en-US" sz="2000" b="0" dirty="0">
                <a:latin typeface="Century"/>
                <a:cs typeface="Century"/>
              </a:rPr>
              <a:t>trip also  included Krakow’s </a:t>
            </a:r>
            <a:r>
              <a:rPr lang="en-US" sz="2000" b="0" dirty="0" err="1">
                <a:latin typeface="Century"/>
                <a:cs typeface="Century"/>
              </a:rPr>
              <a:t>Kazimierz</a:t>
            </a:r>
            <a:r>
              <a:rPr lang="en-US" sz="2000" b="0" dirty="0">
                <a:latin typeface="Century"/>
                <a:cs typeface="Century"/>
              </a:rPr>
              <a:t> district where Jews began settling in the late </a:t>
            </a:r>
            <a:r>
              <a:rPr lang="en-US" sz="2000" b="0" dirty="0" err="1">
                <a:latin typeface="Century"/>
                <a:cs typeface="Century"/>
              </a:rPr>
              <a:t>XVth</a:t>
            </a:r>
            <a:r>
              <a:rPr lang="en-US" sz="2000" b="0" dirty="0">
                <a:latin typeface="Century"/>
                <a:cs typeface="Century"/>
              </a:rPr>
              <a:t> century to see Europe’s oldest preserved synagogue.  </a:t>
            </a:r>
            <a:br>
              <a:rPr lang="en-US" sz="2000" b="0" dirty="0">
                <a:latin typeface="Century"/>
                <a:cs typeface="Century"/>
              </a:rPr>
            </a:br>
            <a:r>
              <a:rPr lang="en-US" sz="2000" b="0" dirty="0">
                <a:latin typeface="Century"/>
                <a:cs typeface="Century"/>
              </a:rPr>
              <a:t/>
            </a:r>
            <a:br>
              <a:rPr lang="en-US" sz="2000" b="0" dirty="0">
                <a:latin typeface="Century"/>
                <a:cs typeface="Century"/>
              </a:rPr>
            </a:br>
            <a:r>
              <a:rPr lang="en-US" sz="2000" b="0" dirty="0" smtClean="0"/>
              <a:t> </a:t>
            </a:r>
            <a:endParaRPr lang="en-US" sz="2000" b="0" dirty="0"/>
          </a:p>
        </p:txBody>
      </p:sp>
      <p:pic>
        <p:nvPicPr>
          <p:cNvPr id="4" name="Content Placeholder 3" descr="Screen Shot 2016-12-08 at 2.12.10 PM.png"/>
          <p:cNvPicPr>
            <a:picLocks noGrp="1" noChangeAspect="1"/>
          </p:cNvPicPr>
          <p:nvPr>
            <p:ph idx="1"/>
          </p:nvPr>
        </p:nvPicPr>
        <p:blipFill>
          <a:blip r:embed="rId2">
            <a:extLst>
              <a:ext uri="{28A0092B-C50C-407E-A947-70E740481C1C}">
                <a14:useLocalDpi xmlns:a14="http://schemas.microsoft.com/office/drawing/2010/main" val="0"/>
              </a:ext>
            </a:extLst>
          </a:blip>
          <a:srcRect l="-11691" r="-11691"/>
          <a:stretch>
            <a:fillRect/>
          </a:stretch>
        </p:blipFill>
        <p:spPr>
          <a:xfrm>
            <a:off x="-680667" y="2592507"/>
            <a:ext cx="6733827" cy="4004049"/>
          </a:xfrm>
        </p:spPr>
      </p:pic>
      <p:pic>
        <p:nvPicPr>
          <p:cNvPr id="6" name="Content Placeholder 3" descr="Screen Shot 2016-12-08 at 2.12.29 PM.png"/>
          <p:cNvPicPr>
            <a:picLocks noChangeAspect="1"/>
          </p:cNvPicPr>
          <p:nvPr/>
        </p:nvPicPr>
        <p:blipFill>
          <a:blip r:embed="rId3">
            <a:extLst>
              <a:ext uri="{28A0092B-C50C-407E-A947-70E740481C1C}">
                <a14:useLocalDpi xmlns:a14="http://schemas.microsoft.com/office/drawing/2010/main" val="0"/>
              </a:ext>
            </a:extLst>
          </a:blip>
          <a:srcRect l="-63813" r="-63813"/>
          <a:stretch>
            <a:fillRect/>
          </a:stretch>
        </p:blipFill>
        <p:spPr>
          <a:xfrm>
            <a:off x="3444473" y="2850792"/>
            <a:ext cx="7607885" cy="4523778"/>
          </a:xfrm>
          <a:prstGeom prst="rect">
            <a:avLst/>
          </a:prstGeom>
        </p:spPr>
      </p:pic>
    </p:spTree>
    <p:extLst>
      <p:ext uri="{BB962C8B-B14F-4D97-AF65-F5344CB8AC3E}">
        <p14:creationId xmlns:p14="http://schemas.microsoft.com/office/powerpoint/2010/main" val="1248376430"/>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smtClean="0"/>
              <a:t>Jewish Cemetery in </a:t>
            </a:r>
            <a:r>
              <a:rPr lang="en-US" sz="2400" b="0" dirty="0" err="1" smtClean="0"/>
              <a:t>Kazimierz</a:t>
            </a:r>
            <a:r>
              <a:rPr lang="en-US" sz="2400" b="0" dirty="0" smtClean="0"/>
              <a:t> </a:t>
            </a:r>
            <a:r>
              <a:rPr lang="en-US" sz="2400" b="0" dirty="0" err="1" smtClean="0"/>
              <a:t>Krakowski</a:t>
            </a:r>
            <a:endParaRPr lang="en-US" sz="2400" b="0" dirty="0"/>
          </a:p>
        </p:txBody>
      </p:sp>
      <p:pic>
        <p:nvPicPr>
          <p:cNvPr id="5" name="Content Placeholder 4" descr="Screen Shot 2016-12-08 at 2.11.50 PM.png"/>
          <p:cNvPicPr>
            <a:picLocks noGrp="1" noChangeAspect="1"/>
          </p:cNvPicPr>
          <p:nvPr>
            <p:ph idx="1"/>
          </p:nvPr>
        </p:nvPicPr>
        <p:blipFill>
          <a:blip r:embed="rId2">
            <a:extLst>
              <a:ext uri="{28A0092B-C50C-407E-A947-70E740481C1C}">
                <a14:useLocalDpi xmlns:a14="http://schemas.microsoft.com/office/drawing/2010/main" val="0"/>
              </a:ext>
            </a:extLst>
          </a:blip>
          <a:srcRect t="27684" b="27684"/>
          <a:stretch>
            <a:fillRect/>
          </a:stretch>
        </p:blipFill>
        <p:spPr>
          <a:prstGeom prst="rect">
            <a:avLst/>
          </a:prstGeom>
        </p:spPr>
      </p:pic>
    </p:spTree>
    <p:extLst>
      <p:ext uri="{BB962C8B-B14F-4D97-AF65-F5344CB8AC3E}">
        <p14:creationId xmlns:p14="http://schemas.microsoft.com/office/powerpoint/2010/main" val="2983551116"/>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0" dirty="0" smtClean="0"/>
              <a:t>At Ariel Restaurant students listened to  </a:t>
            </a:r>
            <a:r>
              <a:rPr lang="en-US" sz="2000" b="0" dirty="0" err="1" smtClean="0"/>
              <a:t>Klezmer</a:t>
            </a:r>
            <a:r>
              <a:rPr lang="en-US" sz="2000" b="0" dirty="0" smtClean="0"/>
              <a:t> music.</a:t>
            </a:r>
            <a:endParaRPr lang="en-US" sz="2000" b="0" dirty="0"/>
          </a:p>
        </p:txBody>
      </p:sp>
      <p:sp>
        <p:nvSpPr>
          <p:cNvPr id="3" name="Content Placeholder 2"/>
          <p:cNvSpPr>
            <a:spLocks noGrp="1"/>
          </p:cNvSpPr>
          <p:nvPr>
            <p:ph idx="1"/>
          </p:nvPr>
        </p:nvSpPr>
        <p:spPr/>
        <p:txBody>
          <a:bodyPr/>
          <a:lstStyle/>
          <a:p>
            <a:endParaRPr lang="en-US"/>
          </a:p>
        </p:txBody>
      </p:sp>
      <p:pic>
        <p:nvPicPr>
          <p:cNvPr id="4" name="Picture 3" descr="Screen Shot 2016-12-08 at 2.11.3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709" y="1587624"/>
            <a:ext cx="6864666" cy="5076661"/>
          </a:xfrm>
          <a:prstGeom prst="rect">
            <a:avLst/>
          </a:prstGeom>
        </p:spPr>
      </p:pic>
    </p:spTree>
    <p:extLst>
      <p:ext uri="{BB962C8B-B14F-4D97-AF65-F5344CB8AC3E}">
        <p14:creationId xmlns:p14="http://schemas.microsoft.com/office/powerpoint/2010/main" val="238070513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latin typeface="Century"/>
                <a:cs typeface="Century"/>
              </a:rPr>
              <a:t>One day was given to a tour of </a:t>
            </a:r>
            <a:r>
              <a:rPr lang="en-US" dirty="0" err="1">
                <a:latin typeface="Century"/>
                <a:cs typeface="Century"/>
              </a:rPr>
              <a:t>Częstochowa</a:t>
            </a:r>
            <a:r>
              <a:rPr lang="en-US" dirty="0">
                <a:latin typeface="Century"/>
                <a:cs typeface="Century"/>
              </a:rPr>
              <a:t> and </a:t>
            </a:r>
            <a:r>
              <a:rPr lang="en-US" dirty="0" err="1">
                <a:latin typeface="Century"/>
                <a:cs typeface="Century"/>
              </a:rPr>
              <a:t>Oświęcim</a:t>
            </a:r>
            <a:r>
              <a:rPr lang="en-US" dirty="0">
                <a:latin typeface="Century"/>
                <a:cs typeface="Century"/>
              </a:rPr>
              <a:t> - Auschwitz site of the infamous German concentration camp.</a:t>
            </a:r>
          </a:p>
          <a:p>
            <a:pPr marL="0" indent="0">
              <a:buNone/>
            </a:pPr>
            <a:endParaRPr lang="en-US" dirty="0"/>
          </a:p>
        </p:txBody>
      </p:sp>
      <p:pic>
        <p:nvPicPr>
          <p:cNvPr id="4" name="Picture 3" descr="Screen Shot 2017-07-21 at 3.04.1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3157" y="3875758"/>
            <a:ext cx="4720843" cy="2823471"/>
          </a:xfrm>
          <a:prstGeom prst="rect">
            <a:avLst/>
          </a:prstGeom>
        </p:spPr>
      </p:pic>
      <p:pic>
        <p:nvPicPr>
          <p:cNvPr id="5" name="Picture 4" descr="Screen Shot 2017-07-21 at 3.04.3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87203"/>
            <a:ext cx="4423157" cy="4035412"/>
          </a:xfrm>
          <a:prstGeom prst="rect">
            <a:avLst/>
          </a:prstGeom>
        </p:spPr>
      </p:pic>
    </p:spTree>
    <p:extLst>
      <p:ext uri="{BB962C8B-B14F-4D97-AF65-F5344CB8AC3E}">
        <p14:creationId xmlns:p14="http://schemas.microsoft.com/office/powerpoint/2010/main" val="198810804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err="1" smtClean="0"/>
              <a:t>Częstochowa</a:t>
            </a:r>
            <a:endParaRPr lang="en-US" sz="2400" b="0" dirty="0"/>
          </a:p>
        </p:txBody>
      </p:sp>
      <p:pic>
        <p:nvPicPr>
          <p:cNvPr id="5" name="Content Placeholder 4" descr="Screen Shot 2017-01-29 at 3.52.11 PM.png"/>
          <p:cNvPicPr>
            <a:picLocks noGrp="1" noChangeAspect="1"/>
          </p:cNvPicPr>
          <p:nvPr>
            <p:ph idx="1"/>
          </p:nvPr>
        </p:nvPicPr>
        <p:blipFill>
          <a:blip r:embed="rId2">
            <a:extLst>
              <a:ext uri="{28A0092B-C50C-407E-A947-70E740481C1C}">
                <a14:useLocalDpi xmlns:a14="http://schemas.microsoft.com/office/drawing/2010/main" val="0"/>
              </a:ext>
            </a:extLst>
          </a:blip>
          <a:srcRect l="-5715" r="-5715"/>
          <a:stretch>
            <a:fillRect/>
          </a:stretch>
        </p:blipFill>
        <p:spPr/>
      </p:pic>
    </p:spTree>
    <p:extLst>
      <p:ext uri="{BB962C8B-B14F-4D97-AF65-F5344CB8AC3E}">
        <p14:creationId xmlns:p14="http://schemas.microsoft.com/office/powerpoint/2010/main" val="27334670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descr="Screen Shot 2016-12-06 at 2.21.31 PM.png"/>
          <p:cNvPicPr>
            <a:picLocks noGrp="1" noChangeAspect="1"/>
          </p:cNvPicPr>
          <p:nvPr>
            <p:ph idx="1"/>
          </p:nvPr>
        </p:nvPicPr>
        <p:blipFill>
          <a:blip r:embed="rId2">
            <a:extLst>
              <a:ext uri="{28A0092B-C50C-407E-A947-70E740481C1C}">
                <a14:useLocalDpi xmlns:a14="http://schemas.microsoft.com/office/drawing/2010/main" val="0"/>
              </a:ext>
            </a:extLst>
          </a:blip>
          <a:srcRect l="-15838" r="-15838"/>
          <a:stretch>
            <a:fillRect/>
          </a:stretch>
        </p:blipFill>
        <p:spPr>
          <a:xfrm>
            <a:off x="-900595" y="0"/>
            <a:ext cx="11303545" cy="6721281"/>
          </a:xfrm>
        </p:spPr>
      </p:pic>
    </p:spTree>
    <p:extLst>
      <p:ext uri="{BB962C8B-B14F-4D97-AF65-F5344CB8AC3E}">
        <p14:creationId xmlns:p14="http://schemas.microsoft.com/office/powerpoint/2010/main" val="261217398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just"/>
            <a:r>
              <a:rPr lang="en-US" dirty="0">
                <a:latin typeface="Century"/>
                <a:cs typeface="Century"/>
              </a:rPr>
              <a:t>On the weekend we we went  to </a:t>
            </a:r>
            <a:r>
              <a:rPr lang="en-US" dirty="0" err="1">
                <a:latin typeface="Century"/>
                <a:cs typeface="Century"/>
              </a:rPr>
              <a:t>Wadowice</a:t>
            </a:r>
            <a:r>
              <a:rPr lang="en-US" dirty="0">
                <a:latin typeface="Century"/>
                <a:cs typeface="Century"/>
              </a:rPr>
              <a:t>, the </a:t>
            </a:r>
            <a:r>
              <a:rPr lang="en-US" dirty="0" smtClean="0">
                <a:latin typeface="Century"/>
                <a:cs typeface="Century"/>
              </a:rPr>
              <a:t>birthplace </a:t>
            </a:r>
            <a:r>
              <a:rPr lang="en-US" dirty="0">
                <a:latin typeface="Century"/>
                <a:cs typeface="Century"/>
              </a:rPr>
              <a:t>of the Pole John Paul II and then, we traveled  to </a:t>
            </a:r>
            <a:r>
              <a:rPr lang="en-US" dirty="0" err="1">
                <a:latin typeface="Century"/>
                <a:cs typeface="Century"/>
              </a:rPr>
              <a:t>Zakopane</a:t>
            </a:r>
            <a:r>
              <a:rPr lang="en-US" dirty="0">
                <a:latin typeface="Century"/>
                <a:cs typeface="Century"/>
              </a:rPr>
              <a:t> situated in the stunning </a:t>
            </a:r>
            <a:r>
              <a:rPr lang="en-US" dirty="0" err="1">
                <a:latin typeface="Century"/>
                <a:cs typeface="Century"/>
              </a:rPr>
              <a:t>Tatra</a:t>
            </a:r>
            <a:r>
              <a:rPr lang="en-US" dirty="0">
                <a:latin typeface="Century"/>
                <a:cs typeface="Century"/>
              </a:rPr>
              <a:t> Mountains where we hiked  and then took a raft down the </a:t>
            </a:r>
            <a:r>
              <a:rPr lang="en-US" dirty="0" err="1">
                <a:latin typeface="Century"/>
                <a:cs typeface="Century"/>
              </a:rPr>
              <a:t>Dunajec</a:t>
            </a:r>
            <a:r>
              <a:rPr lang="en-US" dirty="0">
                <a:latin typeface="Century"/>
                <a:cs typeface="Century"/>
              </a:rPr>
              <a:t> river in the </a:t>
            </a:r>
            <a:r>
              <a:rPr lang="en-US" dirty="0" err="1">
                <a:latin typeface="Century"/>
                <a:cs typeface="Century"/>
              </a:rPr>
              <a:t>Pieniny</a:t>
            </a:r>
            <a:r>
              <a:rPr lang="en-US" dirty="0">
                <a:latin typeface="Century"/>
                <a:cs typeface="Century"/>
              </a:rPr>
              <a:t> Mountains.  </a:t>
            </a:r>
          </a:p>
          <a:p>
            <a:pPr algn="just"/>
            <a:endParaRPr lang="en-US" dirty="0">
              <a:latin typeface="Century"/>
              <a:cs typeface="Century"/>
            </a:endParaRPr>
          </a:p>
        </p:txBody>
      </p:sp>
    </p:spTree>
    <p:extLst>
      <p:ext uri="{BB962C8B-B14F-4D97-AF65-F5344CB8AC3E}">
        <p14:creationId xmlns:p14="http://schemas.microsoft.com/office/powerpoint/2010/main" val="55588872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Screen Shot 2016-12-08 at 2.15.5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024" y="1801906"/>
            <a:ext cx="5941716" cy="4633704"/>
          </a:xfrm>
          <a:prstGeom prst="rect">
            <a:avLst/>
          </a:prstGeom>
        </p:spPr>
      </p:pic>
    </p:spTree>
    <p:extLst>
      <p:ext uri="{BB962C8B-B14F-4D97-AF65-F5344CB8AC3E}">
        <p14:creationId xmlns:p14="http://schemas.microsoft.com/office/powerpoint/2010/main" val="22842548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12-08 at 2.16.13 PM.png"/>
          <p:cNvPicPr>
            <a:picLocks noGrp="1" noChangeAspect="1"/>
          </p:cNvPicPr>
          <p:nvPr>
            <p:ph idx="1"/>
          </p:nvPr>
        </p:nvPicPr>
        <p:blipFill>
          <a:blip r:embed="rId2">
            <a:extLst>
              <a:ext uri="{28A0092B-C50C-407E-A947-70E740481C1C}">
                <a14:useLocalDpi xmlns:a14="http://schemas.microsoft.com/office/drawing/2010/main" val="0"/>
              </a:ext>
            </a:extLst>
          </a:blip>
          <a:srcRect t="-23483" b="-23483"/>
          <a:stretch>
            <a:fillRect/>
          </a:stretch>
        </p:blipFill>
        <p:spPr>
          <a:xfrm>
            <a:off x="1" y="1154355"/>
            <a:ext cx="9062742" cy="5388861"/>
          </a:xfrm>
        </p:spPr>
      </p:pic>
    </p:spTree>
    <p:extLst>
      <p:ext uri="{BB962C8B-B14F-4D97-AF65-F5344CB8AC3E}">
        <p14:creationId xmlns:p14="http://schemas.microsoft.com/office/powerpoint/2010/main" val="162866716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12-08 at 2.05.46 PM.png"/>
          <p:cNvPicPr>
            <a:picLocks noGrp="1" noChangeAspect="1"/>
          </p:cNvPicPr>
          <p:nvPr>
            <p:ph idx="1"/>
          </p:nvPr>
        </p:nvPicPr>
        <p:blipFill>
          <a:blip r:embed="rId2">
            <a:extLst>
              <a:ext uri="{28A0092B-C50C-407E-A947-70E740481C1C}">
                <a14:useLocalDpi xmlns:a14="http://schemas.microsoft.com/office/drawing/2010/main" val="0"/>
              </a:ext>
            </a:extLst>
          </a:blip>
          <a:srcRect t="10805" b="10805"/>
          <a:stretch>
            <a:fillRect/>
          </a:stretch>
        </p:blipFill>
        <p:spPr/>
      </p:pic>
    </p:spTree>
    <p:extLst>
      <p:ext uri="{BB962C8B-B14F-4D97-AF65-F5344CB8AC3E}">
        <p14:creationId xmlns:p14="http://schemas.microsoft.com/office/powerpoint/2010/main" val="329954270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Century"/>
                <a:cs typeface="Century"/>
              </a:rPr>
              <a:t>The Common Futures of </a:t>
            </a:r>
            <a:r>
              <a:rPr lang="en-US" sz="2800" smtClean="0">
                <a:latin typeface="Century"/>
                <a:cs typeface="Century"/>
              </a:rPr>
              <a:t>Some Diaries:</a:t>
            </a:r>
            <a:endParaRPr lang="en-US" sz="2800" dirty="0">
              <a:latin typeface="Century"/>
              <a:cs typeface="Century"/>
            </a:endParaRPr>
          </a:p>
        </p:txBody>
      </p:sp>
      <p:sp>
        <p:nvSpPr>
          <p:cNvPr id="3" name="Content Placeholder 2"/>
          <p:cNvSpPr>
            <a:spLocks noGrp="1"/>
          </p:cNvSpPr>
          <p:nvPr>
            <p:ph idx="1"/>
          </p:nvPr>
        </p:nvSpPr>
        <p:spPr/>
        <p:txBody>
          <a:bodyPr/>
          <a:lstStyle/>
          <a:p>
            <a:r>
              <a:rPr lang="en-US" dirty="0"/>
              <a:t> </a:t>
            </a:r>
            <a:r>
              <a:rPr lang="en-US" sz="2000" dirty="0" smtClean="0"/>
              <a:t>journals are written </a:t>
            </a:r>
            <a:r>
              <a:rPr lang="en-US" sz="2000" dirty="0"/>
              <a:t>with a public reader in mind</a:t>
            </a:r>
          </a:p>
          <a:p>
            <a:pPr algn="just"/>
            <a:r>
              <a:rPr lang="en-US" sz="2000" dirty="0" smtClean="0"/>
              <a:t>there is  a  blurring </a:t>
            </a:r>
            <a:r>
              <a:rPr lang="en-US" sz="2000" dirty="0"/>
              <a:t>of the boundary between fiction and non</a:t>
            </a:r>
            <a:r>
              <a:rPr lang="en-US" sz="2000" dirty="0" smtClean="0"/>
              <a:t>-  fiction</a:t>
            </a:r>
            <a:endParaRPr lang="en-US" sz="2000" dirty="0"/>
          </a:p>
          <a:p>
            <a:r>
              <a:rPr lang="en-US" sz="2000" dirty="0"/>
              <a:t>they have extroverted orientation, self-encapsulation, clarifying personal </a:t>
            </a:r>
            <a:r>
              <a:rPr lang="en-US" sz="2000" dirty="0" smtClean="0"/>
              <a:t>identity</a:t>
            </a:r>
            <a:endParaRPr lang="en-US" sz="2000" dirty="0"/>
          </a:p>
          <a:p>
            <a:r>
              <a:rPr lang="en-US" sz="2000" dirty="0" smtClean="0"/>
              <a:t>diaries </a:t>
            </a:r>
            <a:r>
              <a:rPr lang="en-US" sz="2000" dirty="0"/>
              <a:t>are first person </a:t>
            </a:r>
            <a:r>
              <a:rPr lang="en-US" sz="2000" dirty="0" smtClean="0"/>
              <a:t>narratives</a:t>
            </a:r>
          </a:p>
          <a:p>
            <a:r>
              <a:rPr lang="en-US" dirty="0" smtClean="0"/>
              <a:t>journals </a:t>
            </a:r>
            <a:r>
              <a:rPr lang="en-US" dirty="0"/>
              <a:t>are usually consciously constructed works of art</a:t>
            </a:r>
          </a:p>
        </p:txBody>
      </p:sp>
    </p:spTree>
    <p:extLst>
      <p:ext uri="{BB962C8B-B14F-4D97-AF65-F5344CB8AC3E}">
        <p14:creationId xmlns:p14="http://schemas.microsoft.com/office/powerpoint/2010/main" val="40719843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31733"/>
            <a:ext cx="7272339" cy="1339009"/>
          </a:xfrm>
        </p:spPr>
        <p:txBody>
          <a:bodyPr/>
          <a:lstStyle/>
          <a:p>
            <a:r>
              <a:rPr lang="en-US" sz="2400" b="0" dirty="0"/>
              <a:t>O</a:t>
            </a:r>
            <a:r>
              <a:rPr lang="en-US" sz="2400" b="0" dirty="0" smtClean="0"/>
              <a:t>n the </a:t>
            </a:r>
            <a:r>
              <a:rPr lang="en-US" sz="2400" b="0" dirty="0" err="1" smtClean="0"/>
              <a:t>Dunajec</a:t>
            </a:r>
            <a:r>
              <a:rPr lang="en-US" dirty="0" smtClean="0"/>
              <a:t> </a:t>
            </a:r>
            <a:r>
              <a:rPr lang="en-US" sz="2400" b="0" dirty="0" smtClean="0"/>
              <a:t>River in the </a:t>
            </a:r>
            <a:r>
              <a:rPr lang="en-US" sz="2400" b="0" dirty="0" err="1" smtClean="0"/>
              <a:t>Pieniny</a:t>
            </a:r>
            <a:r>
              <a:rPr lang="en-US" sz="2400" b="0" dirty="0" smtClean="0"/>
              <a:t> Mountains</a:t>
            </a:r>
            <a:endParaRPr lang="en-US" sz="2400" b="0" dirty="0"/>
          </a:p>
        </p:txBody>
      </p:sp>
      <p:pic>
        <p:nvPicPr>
          <p:cNvPr id="5" name="Content Placeholder 4" descr="Screen Shot 2017-01-29 at 3.54.25 PM.png"/>
          <p:cNvPicPr>
            <a:picLocks noGrp="1" noChangeAspect="1"/>
          </p:cNvPicPr>
          <p:nvPr>
            <p:ph idx="1"/>
          </p:nvPr>
        </p:nvPicPr>
        <p:blipFill>
          <a:blip r:embed="rId2">
            <a:extLst>
              <a:ext uri="{28A0092B-C50C-407E-A947-70E740481C1C}">
                <a14:useLocalDpi xmlns:a14="http://schemas.microsoft.com/office/drawing/2010/main" val="0"/>
              </a:ext>
            </a:extLst>
          </a:blip>
          <a:srcRect l="-8887" r="-8887"/>
          <a:stretch>
            <a:fillRect/>
          </a:stretch>
        </p:blipFill>
        <p:spPr/>
      </p:pic>
    </p:spTree>
    <p:extLst>
      <p:ext uri="{BB962C8B-B14F-4D97-AF65-F5344CB8AC3E}">
        <p14:creationId xmlns:p14="http://schemas.microsoft.com/office/powerpoint/2010/main" val="763741951"/>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latin typeface="Century"/>
                <a:cs typeface="Century"/>
              </a:rPr>
              <a:t>Then, we flew to the Baltic Coast and we visited </a:t>
            </a:r>
            <a:r>
              <a:rPr lang="en-US" dirty="0" err="1">
                <a:latin typeface="Century"/>
                <a:cs typeface="Century"/>
              </a:rPr>
              <a:t>Gdańsk</a:t>
            </a:r>
            <a:r>
              <a:rPr lang="en-US" dirty="0">
                <a:latin typeface="Century"/>
                <a:cs typeface="Century"/>
              </a:rPr>
              <a:t>, a Hanseatic port more than 1,000 years old, the cradle of the Solidarity social movement and have a business visit in Gdynia, a modern flourishing Polish port.  </a:t>
            </a:r>
          </a:p>
          <a:p>
            <a:endParaRPr lang="en-US" dirty="0"/>
          </a:p>
        </p:txBody>
      </p:sp>
    </p:spTree>
    <p:extLst>
      <p:ext uri="{BB962C8B-B14F-4D97-AF65-F5344CB8AC3E}">
        <p14:creationId xmlns:p14="http://schemas.microsoft.com/office/powerpoint/2010/main" val="683404127"/>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Screen Shot 2017-01-29 at 3.58.23 PM.png"/>
          <p:cNvPicPr>
            <a:picLocks noGrp="1" noChangeAspect="1"/>
          </p:cNvPicPr>
          <p:nvPr>
            <p:ph idx="1"/>
          </p:nvPr>
        </p:nvPicPr>
        <p:blipFill>
          <a:blip r:embed="rId2">
            <a:extLst>
              <a:ext uri="{28A0092B-C50C-407E-A947-70E740481C1C}">
                <a14:useLocalDpi xmlns:a14="http://schemas.microsoft.com/office/drawing/2010/main" val="0"/>
              </a:ext>
            </a:extLst>
          </a:blip>
          <a:srcRect l="-8434" r="-8434"/>
          <a:stretch>
            <a:fillRect/>
          </a:stretch>
        </p:blipFill>
        <p:spPr>
          <a:xfrm>
            <a:off x="-104110" y="1613646"/>
            <a:ext cx="9413078" cy="5597177"/>
          </a:xfrm>
        </p:spPr>
      </p:pic>
    </p:spTree>
    <p:extLst>
      <p:ext uri="{BB962C8B-B14F-4D97-AF65-F5344CB8AC3E}">
        <p14:creationId xmlns:p14="http://schemas.microsoft.com/office/powerpoint/2010/main" val="2740715140"/>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Century"/>
                <a:cs typeface="Century"/>
              </a:rPr>
              <a:t>The </a:t>
            </a:r>
            <a:r>
              <a:rPr lang="en-US" sz="2000" i="1" dirty="0">
                <a:latin typeface="Century"/>
                <a:cs typeface="Century"/>
              </a:rPr>
              <a:t>Monument</a:t>
            </a:r>
            <a:r>
              <a:rPr lang="en-US" sz="2000" dirty="0">
                <a:latin typeface="Century"/>
                <a:cs typeface="Century"/>
              </a:rPr>
              <a:t> to the Fallen Shipyard Workers 1970 </a:t>
            </a:r>
            <a:r>
              <a:rPr lang="en-US" sz="2000" dirty="0" smtClean="0">
                <a:latin typeface="Century"/>
                <a:cs typeface="Century"/>
              </a:rPr>
              <a:t>/the</a:t>
            </a:r>
            <a:br>
              <a:rPr lang="en-US" sz="2000" dirty="0" smtClean="0">
                <a:latin typeface="Century"/>
                <a:cs typeface="Century"/>
              </a:rPr>
            </a:br>
            <a:r>
              <a:rPr lang="en-US" sz="2000" i="1" dirty="0" smtClean="0">
                <a:latin typeface="Century"/>
                <a:cs typeface="Century"/>
              </a:rPr>
              <a:t>Three </a:t>
            </a:r>
            <a:r>
              <a:rPr lang="en-US" sz="2000" i="1" dirty="0">
                <a:latin typeface="Century"/>
                <a:cs typeface="Century"/>
              </a:rPr>
              <a:t>Crosses Monument</a:t>
            </a:r>
            <a:r>
              <a:rPr lang="en-US" sz="2000" dirty="0">
                <a:latin typeface="Century"/>
                <a:cs typeface="Century"/>
              </a:rPr>
              <a:t> </a:t>
            </a:r>
            <a:r>
              <a:rPr lang="en-US" sz="2000" dirty="0" smtClean="0">
                <a:latin typeface="Century"/>
                <a:cs typeface="Century"/>
              </a:rPr>
              <a:t> </a:t>
            </a:r>
            <a:r>
              <a:rPr lang="en-US" sz="2000" dirty="0">
                <a:latin typeface="Century"/>
                <a:cs typeface="Century"/>
              </a:rPr>
              <a:t>commemorates the victims of December </a:t>
            </a:r>
            <a:r>
              <a:rPr lang="en-US" sz="2000" dirty="0" smtClean="0">
                <a:latin typeface="Century"/>
                <a:cs typeface="Century"/>
              </a:rPr>
              <a:t>1970 </a:t>
            </a:r>
            <a:endParaRPr lang="en-US" sz="2000" dirty="0">
              <a:latin typeface="Century"/>
              <a:cs typeface="Century"/>
            </a:endParaRPr>
          </a:p>
        </p:txBody>
      </p:sp>
      <p:pic>
        <p:nvPicPr>
          <p:cNvPr id="4" name="Picture 5" descr="poleglych_stoczniowcow"/>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76873" r="-76873"/>
          <a:stretch>
            <a:fillRect/>
          </a:stretch>
        </p:blipFill>
        <p:spPr bwMode="auto">
          <a:xfrm>
            <a:off x="1089024" y="2210857"/>
            <a:ext cx="7272339" cy="4324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542510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smtClean="0"/>
              <a:t>Swans by the Baltic Sea</a:t>
            </a:r>
            <a:endParaRPr lang="en-US" sz="2400" b="0" dirty="0"/>
          </a:p>
        </p:txBody>
      </p:sp>
      <p:pic>
        <p:nvPicPr>
          <p:cNvPr id="4" name="Content Placeholder 3" descr="Screen Shot 2016-12-08 at 2.11.04 PM.png"/>
          <p:cNvPicPr>
            <a:picLocks noGrp="1" noChangeAspect="1"/>
          </p:cNvPicPr>
          <p:nvPr>
            <p:ph idx="1"/>
          </p:nvPr>
        </p:nvPicPr>
        <p:blipFill>
          <a:blip r:embed="rId2">
            <a:extLst>
              <a:ext uri="{28A0092B-C50C-407E-A947-70E740481C1C}">
                <a14:useLocalDpi xmlns:a14="http://schemas.microsoft.com/office/drawing/2010/main" val="0"/>
              </a:ext>
            </a:extLst>
          </a:blip>
          <a:srcRect l="-12237" r="-12237"/>
          <a:stretch>
            <a:fillRect/>
          </a:stretch>
        </p:blipFill>
        <p:spPr>
          <a:xfrm>
            <a:off x="153652" y="1348068"/>
            <a:ext cx="8990348" cy="5345814"/>
          </a:xfrm>
        </p:spPr>
      </p:pic>
    </p:spTree>
    <p:extLst>
      <p:ext uri="{BB962C8B-B14F-4D97-AF65-F5344CB8AC3E}">
        <p14:creationId xmlns:p14="http://schemas.microsoft.com/office/powerpoint/2010/main" val="3229884241"/>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2" name="Content Placeholder 1"/>
          <p:cNvSpPr>
            <a:spLocks noGrp="1"/>
          </p:cNvSpPr>
          <p:nvPr>
            <p:ph idx="1"/>
          </p:nvPr>
        </p:nvSpPr>
        <p:spPr/>
        <p:txBody>
          <a:bodyPr>
            <a:noAutofit/>
          </a:bodyPr>
          <a:lstStyle/>
          <a:p>
            <a:pPr algn="just"/>
            <a:r>
              <a:rPr lang="en-US" sz="2000" dirty="0">
                <a:latin typeface="Century"/>
                <a:cs typeface="Century"/>
              </a:rPr>
              <a:t>We  ended our trip in Warsaw, the capital of Poland where tradition intermingles with modernity.  </a:t>
            </a:r>
          </a:p>
          <a:p>
            <a:pPr algn="just"/>
            <a:r>
              <a:rPr lang="en-US" sz="2000" dirty="0">
                <a:latin typeface="Century"/>
                <a:cs typeface="Century"/>
              </a:rPr>
              <a:t>While in Warsaw we  had business visits.</a:t>
            </a:r>
          </a:p>
          <a:p>
            <a:endParaRPr lang="en-US" sz="2000" dirty="0">
              <a:latin typeface="Century"/>
              <a:cs typeface="Century"/>
            </a:endParaRPr>
          </a:p>
          <a:p>
            <a:pPr marL="0" indent="0">
              <a:buNone/>
            </a:pPr>
            <a:endParaRPr lang="en-US" sz="2000" dirty="0">
              <a:latin typeface="Century"/>
              <a:cs typeface="Century"/>
            </a:endParaRPr>
          </a:p>
        </p:txBody>
      </p:sp>
    </p:spTree>
    <p:extLst>
      <p:ext uri="{BB962C8B-B14F-4D97-AF65-F5344CB8AC3E}">
        <p14:creationId xmlns:p14="http://schemas.microsoft.com/office/powerpoint/2010/main" val="154534908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Shot 2016-12-11 at 10.01.29 AM.png"/>
          <p:cNvPicPr>
            <a:picLocks noGrp="1" noChangeAspect="1"/>
          </p:cNvPicPr>
          <p:nvPr>
            <p:ph idx="1"/>
          </p:nvPr>
        </p:nvPicPr>
        <p:blipFill>
          <a:blip r:embed="rId2">
            <a:extLst>
              <a:ext uri="{28A0092B-C50C-407E-A947-70E740481C1C}">
                <a14:useLocalDpi xmlns:a14="http://schemas.microsoft.com/office/drawing/2010/main" val="0"/>
              </a:ext>
            </a:extLst>
          </a:blip>
          <a:srcRect l="-56365" r="-56365"/>
          <a:stretch>
            <a:fillRect/>
          </a:stretch>
        </p:blipFill>
        <p:spPr>
          <a:xfrm>
            <a:off x="-695742" y="1613646"/>
            <a:ext cx="7272339" cy="4324257"/>
          </a:xfrm>
        </p:spPr>
      </p:pic>
      <p:pic>
        <p:nvPicPr>
          <p:cNvPr id="5" name="Content Placeholder 3" descr="Screen Shot 2016-12-11 at 10.01.11 AM.png"/>
          <p:cNvPicPr>
            <a:picLocks noChangeAspect="1"/>
          </p:cNvPicPr>
          <p:nvPr/>
        </p:nvPicPr>
        <p:blipFill>
          <a:blip r:embed="rId3">
            <a:extLst>
              <a:ext uri="{28A0092B-C50C-407E-A947-70E740481C1C}">
                <a14:useLocalDpi xmlns:a14="http://schemas.microsoft.com/office/drawing/2010/main" val="0"/>
              </a:ext>
            </a:extLst>
          </a:blip>
          <a:srcRect l="-54449" r="-54449"/>
          <a:stretch>
            <a:fillRect/>
          </a:stretch>
        </p:blipFill>
        <p:spPr>
          <a:xfrm>
            <a:off x="2940428" y="1613646"/>
            <a:ext cx="7272339" cy="4324257"/>
          </a:xfrm>
          <a:prstGeom prst="rect">
            <a:avLst/>
          </a:prstGeom>
        </p:spPr>
      </p:pic>
      <p:sp>
        <p:nvSpPr>
          <p:cNvPr id="3" name="Title 2"/>
          <p:cNvSpPr>
            <a:spLocks noGrp="1"/>
          </p:cNvSpPr>
          <p:nvPr>
            <p:ph type="title"/>
          </p:nvPr>
        </p:nvSpPr>
        <p:spPr/>
        <p:txBody>
          <a:bodyPr/>
          <a:lstStyle/>
          <a:p>
            <a:endParaRPr lang="en-US" dirty="0"/>
          </a:p>
        </p:txBody>
      </p:sp>
    </p:spTree>
    <p:extLst>
      <p:ext uri="{BB962C8B-B14F-4D97-AF65-F5344CB8AC3E}">
        <p14:creationId xmlns:p14="http://schemas.microsoft.com/office/powerpoint/2010/main" val="2078298726"/>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12-11 at 10.00.39 AM.png"/>
          <p:cNvPicPr>
            <a:picLocks noGrp="1" noChangeAspect="1"/>
          </p:cNvPicPr>
          <p:nvPr>
            <p:ph idx="1"/>
          </p:nvPr>
        </p:nvPicPr>
        <p:blipFill>
          <a:blip r:embed="rId2">
            <a:extLst>
              <a:ext uri="{28A0092B-C50C-407E-A947-70E740481C1C}">
                <a14:useLocalDpi xmlns:a14="http://schemas.microsoft.com/office/drawing/2010/main" val="0"/>
              </a:ext>
            </a:extLst>
          </a:blip>
          <a:srcRect l="-57212" r="-57212"/>
          <a:stretch>
            <a:fillRect/>
          </a:stretch>
        </p:blipFill>
        <p:spPr>
          <a:xfrm>
            <a:off x="-526584" y="274637"/>
            <a:ext cx="10207734" cy="6069693"/>
          </a:xfrm>
        </p:spPr>
      </p:pic>
    </p:spTree>
    <p:extLst>
      <p:ext uri="{BB962C8B-B14F-4D97-AF65-F5344CB8AC3E}">
        <p14:creationId xmlns:p14="http://schemas.microsoft.com/office/powerpoint/2010/main" val="337699679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a:r>
              <a:rPr lang="en-US" dirty="0">
                <a:latin typeface="Century"/>
                <a:cs typeface="Century"/>
              </a:rPr>
              <a:t>W</a:t>
            </a:r>
            <a:r>
              <a:rPr lang="en-US" dirty="0" smtClean="0">
                <a:latin typeface="Century"/>
                <a:cs typeface="Century"/>
              </a:rPr>
              <a:t>e  </a:t>
            </a:r>
            <a:r>
              <a:rPr lang="en-US" dirty="0">
                <a:latin typeface="Century"/>
                <a:cs typeface="Century"/>
              </a:rPr>
              <a:t>toured the Castle Square in the Old Town, reconstructed after World War II, the New Town, the  Royal </a:t>
            </a:r>
            <a:r>
              <a:rPr lang="en-US" dirty="0" err="1">
                <a:latin typeface="Century"/>
                <a:cs typeface="Century"/>
              </a:rPr>
              <a:t>Łazienki</a:t>
            </a:r>
            <a:r>
              <a:rPr lang="en-US" dirty="0">
                <a:latin typeface="Century"/>
                <a:cs typeface="Century"/>
              </a:rPr>
              <a:t> Park, a magnificent complex founded by the last king of Poland </a:t>
            </a:r>
            <a:r>
              <a:rPr lang="en-US" dirty="0" err="1">
                <a:latin typeface="Century"/>
                <a:cs typeface="Century"/>
              </a:rPr>
              <a:t>Stanisław</a:t>
            </a:r>
            <a:r>
              <a:rPr lang="en-US" dirty="0">
                <a:latin typeface="Century"/>
                <a:cs typeface="Century"/>
              </a:rPr>
              <a:t> August </a:t>
            </a:r>
            <a:r>
              <a:rPr lang="en-US" dirty="0" err="1">
                <a:latin typeface="Century"/>
                <a:cs typeface="Century"/>
              </a:rPr>
              <a:t>Poniatowski</a:t>
            </a:r>
            <a:r>
              <a:rPr lang="en-US" dirty="0">
                <a:latin typeface="Century"/>
                <a:cs typeface="Century"/>
              </a:rPr>
              <a:t>.  </a:t>
            </a:r>
          </a:p>
          <a:p>
            <a:pPr algn="just"/>
            <a:r>
              <a:rPr lang="en-US" dirty="0">
                <a:latin typeface="Century"/>
                <a:cs typeface="Century"/>
              </a:rPr>
              <a:t>We took the Royal Route to </a:t>
            </a:r>
            <a:r>
              <a:rPr lang="en-US" dirty="0" err="1">
                <a:latin typeface="Century"/>
                <a:cs typeface="Century"/>
              </a:rPr>
              <a:t>Wilanów</a:t>
            </a:r>
            <a:r>
              <a:rPr lang="en-US" dirty="0">
                <a:latin typeface="Century"/>
                <a:cs typeface="Century"/>
              </a:rPr>
              <a:t> where king Jan III </a:t>
            </a:r>
            <a:r>
              <a:rPr lang="en-US" dirty="0" err="1">
                <a:latin typeface="Century"/>
                <a:cs typeface="Century"/>
              </a:rPr>
              <a:t>Sobieski</a:t>
            </a:r>
            <a:r>
              <a:rPr lang="en-US" dirty="0">
                <a:latin typeface="Century"/>
                <a:cs typeface="Century"/>
              </a:rPr>
              <a:t> established his residence in the baroque palace.  </a:t>
            </a:r>
            <a:endParaRPr lang="en-US" dirty="0"/>
          </a:p>
        </p:txBody>
      </p:sp>
    </p:spTree>
    <p:extLst>
      <p:ext uri="{BB962C8B-B14F-4D97-AF65-F5344CB8AC3E}">
        <p14:creationId xmlns:p14="http://schemas.microsoft.com/office/powerpoint/2010/main" val="4172869567"/>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6-12-08 at 2.07.01 PM.png"/>
          <p:cNvPicPr>
            <a:picLocks noGrp="1" noChangeAspect="1"/>
          </p:cNvPicPr>
          <p:nvPr>
            <p:ph idx="1"/>
          </p:nvPr>
        </p:nvPicPr>
        <p:blipFill>
          <a:blip r:embed="rId2">
            <a:extLst>
              <a:ext uri="{28A0092B-C50C-407E-A947-70E740481C1C}">
                <a14:useLocalDpi xmlns:a14="http://schemas.microsoft.com/office/drawing/2010/main" val="0"/>
              </a:ext>
            </a:extLst>
          </a:blip>
          <a:srcRect t="7785" b="7785"/>
          <a:stretch>
            <a:fillRect/>
          </a:stretch>
        </p:blipFill>
        <p:spPr/>
      </p:pic>
    </p:spTree>
    <p:extLst>
      <p:ext uri="{BB962C8B-B14F-4D97-AF65-F5344CB8AC3E}">
        <p14:creationId xmlns:p14="http://schemas.microsoft.com/office/powerpoint/2010/main" val="362833744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Journal in Polish Heritage Classes</a:t>
            </a:r>
            <a:endParaRPr lang="en-US" sz="3200" dirty="0"/>
          </a:p>
        </p:txBody>
      </p:sp>
      <p:sp>
        <p:nvSpPr>
          <p:cNvPr id="2" name="Content Placeholder 1"/>
          <p:cNvSpPr>
            <a:spLocks noGrp="1"/>
          </p:cNvSpPr>
          <p:nvPr>
            <p:ph idx="1"/>
          </p:nvPr>
        </p:nvSpPr>
        <p:spPr/>
        <p:txBody>
          <a:bodyPr>
            <a:normAutofit fontScale="25000" lnSpcReduction="20000"/>
          </a:bodyPr>
          <a:lstStyle/>
          <a:p>
            <a:pPr algn="just"/>
            <a:r>
              <a:rPr lang="en-US" sz="8000" dirty="0" smtClean="0"/>
              <a:t>In the Intermediate Polish classes students write journal entries linked to the topics in their textbook </a:t>
            </a:r>
            <a:r>
              <a:rPr lang="en-US" sz="8000" dirty="0"/>
              <a:t>t</a:t>
            </a:r>
            <a:r>
              <a:rPr lang="en-US" sz="8000" dirty="0" smtClean="0"/>
              <a:t>o practice vocabulary,  idiomatic expressions, and grammar (otherwise they don’t know what to write about,  their life is uneventful, after classes most of them go to work – that is what they clai</a:t>
            </a:r>
            <a:r>
              <a:rPr lang="en-US" sz="8000" dirty="0"/>
              <a:t>m</a:t>
            </a:r>
            <a:r>
              <a:rPr lang="en-US" sz="8000" dirty="0" smtClean="0"/>
              <a:t>).</a:t>
            </a:r>
          </a:p>
          <a:p>
            <a:pPr algn="just"/>
            <a:r>
              <a:rPr lang="en-US" sz="8000" dirty="0" smtClean="0"/>
              <a:t>Students  write their journals </a:t>
            </a:r>
            <a:r>
              <a:rPr lang="en-US" sz="8000" dirty="0"/>
              <a:t>with a public reader in </a:t>
            </a:r>
            <a:r>
              <a:rPr lang="en-US" sz="8000" dirty="0" smtClean="0"/>
              <a:t>mind – their classmates.</a:t>
            </a:r>
          </a:p>
          <a:p>
            <a:pPr algn="just"/>
            <a:r>
              <a:rPr lang="en-US" sz="8000" dirty="0" smtClean="0"/>
              <a:t>Sometimes there </a:t>
            </a:r>
            <a:r>
              <a:rPr lang="en-US" sz="8000" dirty="0"/>
              <a:t>is  a </a:t>
            </a:r>
            <a:r>
              <a:rPr lang="en-US" sz="8000" dirty="0" smtClean="0"/>
              <a:t>concealing </a:t>
            </a:r>
            <a:r>
              <a:rPr lang="en-US" sz="8000" dirty="0"/>
              <a:t>of the boundary between fiction and non-</a:t>
            </a:r>
            <a:r>
              <a:rPr lang="en-US" sz="8000" dirty="0" smtClean="0"/>
              <a:t>fiction, students make take on a fictitious persona, if they feel uncomfortable and they do not want to disclose their personal information  and opinions.</a:t>
            </a:r>
            <a:endParaRPr lang="en-US" sz="8000" dirty="0"/>
          </a:p>
          <a:p>
            <a:pPr algn="just"/>
            <a:r>
              <a:rPr lang="en-US" sz="8000" dirty="0" smtClean="0"/>
              <a:t>Otherwise they concentrate on </a:t>
            </a:r>
            <a:r>
              <a:rPr lang="en-US" sz="8000" b="1" dirty="0" smtClean="0"/>
              <a:t>I </a:t>
            </a:r>
            <a:r>
              <a:rPr lang="en-US" sz="8000" dirty="0" smtClean="0"/>
              <a:t>– the student  and most of their journal  entries  are written in the  </a:t>
            </a:r>
            <a:r>
              <a:rPr lang="en-US" sz="8000" dirty="0"/>
              <a:t>first person </a:t>
            </a:r>
            <a:r>
              <a:rPr lang="en-US" sz="8000" dirty="0" smtClean="0"/>
              <a:t>narratives.</a:t>
            </a:r>
            <a:endParaRPr lang="en-US" sz="8000" dirty="0"/>
          </a:p>
          <a:p>
            <a:pPr marL="0" indent="0">
              <a:buNone/>
            </a:pPr>
            <a:endParaRPr lang="en-US" sz="8000" dirty="0"/>
          </a:p>
          <a:p>
            <a:pPr marL="0" indent="0" algn="just">
              <a:buNone/>
            </a:pPr>
            <a:endParaRPr lang="en-US" dirty="0"/>
          </a:p>
        </p:txBody>
      </p:sp>
    </p:spTree>
    <p:extLst>
      <p:ext uri="{BB962C8B-B14F-4D97-AF65-F5344CB8AC3E}">
        <p14:creationId xmlns:p14="http://schemas.microsoft.com/office/powerpoint/2010/main" val="3756525846"/>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7224" y="-182563"/>
            <a:ext cx="7272339" cy="1339009"/>
          </a:xfrm>
        </p:spPr>
        <p:txBody>
          <a:bodyPr/>
          <a:lstStyle/>
          <a:p>
            <a:pPr algn="l"/>
            <a:r>
              <a:rPr lang="en-US" sz="2000" b="0" dirty="0" smtClean="0"/>
              <a:t>Brochures from the visit at the Royal Castle in Warsaw and a piano recital at the </a:t>
            </a:r>
            <a:r>
              <a:rPr lang="en-US" sz="2000" b="0" dirty="0" err="1" smtClean="0"/>
              <a:t>Łazienki</a:t>
            </a:r>
            <a:r>
              <a:rPr lang="en-US" sz="2000" b="0" dirty="0" smtClean="0"/>
              <a:t> Palace.</a:t>
            </a:r>
            <a:endParaRPr lang="en-US" sz="2000" b="0" dirty="0"/>
          </a:p>
        </p:txBody>
      </p:sp>
      <p:pic>
        <p:nvPicPr>
          <p:cNvPr id="5" name="Content Placeholder 3" descr="Screen Shot 2016-12-08 at 2.08.50 PM.png"/>
          <p:cNvPicPr>
            <a:picLocks noGrp="1" noChangeAspect="1"/>
          </p:cNvPicPr>
          <p:nvPr>
            <p:ph idx="1"/>
          </p:nvPr>
        </p:nvPicPr>
        <p:blipFill>
          <a:blip r:embed="rId2">
            <a:extLst>
              <a:ext uri="{28A0092B-C50C-407E-A947-70E740481C1C}">
                <a14:useLocalDpi xmlns:a14="http://schemas.microsoft.com/office/drawing/2010/main" val="0"/>
              </a:ext>
            </a:extLst>
          </a:blip>
          <a:srcRect l="-66361" r="-66361"/>
          <a:stretch>
            <a:fillRect/>
          </a:stretch>
        </p:blipFill>
        <p:spPr>
          <a:xfrm>
            <a:off x="2875846" y="1156446"/>
            <a:ext cx="7724775" cy="5494388"/>
          </a:xfrm>
        </p:spPr>
      </p:pic>
      <p:pic>
        <p:nvPicPr>
          <p:cNvPr id="4" name="Picture 3" descr="Screen Shot 2016-12-08 at 2.10.43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000" y="1244600"/>
            <a:ext cx="3314700" cy="5181600"/>
          </a:xfrm>
          <a:prstGeom prst="rect">
            <a:avLst/>
          </a:prstGeom>
        </p:spPr>
      </p:pic>
    </p:spTree>
    <p:extLst>
      <p:ext uri="{BB962C8B-B14F-4D97-AF65-F5344CB8AC3E}">
        <p14:creationId xmlns:p14="http://schemas.microsoft.com/office/powerpoint/2010/main" val="83165445"/>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0" dirty="0" smtClean="0"/>
              <a:t>The </a:t>
            </a:r>
            <a:r>
              <a:rPr lang="en-US" sz="2400" b="0" dirty="0" err="1" smtClean="0"/>
              <a:t>Ujazdowski</a:t>
            </a:r>
            <a:r>
              <a:rPr lang="en-US" sz="2400" b="0" dirty="0" smtClean="0"/>
              <a:t> Castle in Warsaw</a:t>
            </a:r>
            <a:endParaRPr lang="en-US" sz="2400" b="0" dirty="0"/>
          </a:p>
        </p:txBody>
      </p:sp>
      <p:sp>
        <p:nvSpPr>
          <p:cNvPr id="3" name="Content Placeholder 2"/>
          <p:cNvSpPr>
            <a:spLocks noGrp="1"/>
          </p:cNvSpPr>
          <p:nvPr>
            <p:ph idx="1"/>
          </p:nvPr>
        </p:nvSpPr>
        <p:spPr/>
        <p:txBody>
          <a:bodyPr/>
          <a:lstStyle/>
          <a:p>
            <a:endParaRPr lang="en-US"/>
          </a:p>
        </p:txBody>
      </p:sp>
      <p:pic>
        <p:nvPicPr>
          <p:cNvPr id="4" name="Picture 3" descr="Screen Shot 2016-12-08 at 2.14.22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8817" y="1424172"/>
            <a:ext cx="7342546" cy="5433828"/>
          </a:xfrm>
          <a:prstGeom prst="rect">
            <a:avLst/>
          </a:prstGeom>
        </p:spPr>
      </p:pic>
    </p:spTree>
    <p:extLst>
      <p:ext uri="{BB962C8B-B14F-4D97-AF65-F5344CB8AC3E}">
        <p14:creationId xmlns:p14="http://schemas.microsoft.com/office/powerpoint/2010/main" val="3995664157"/>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400" dirty="0" smtClean="0">
                <a:latin typeface="Century"/>
                <a:cs typeface="Century"/>
              </a:rPr>
              <a:t/>
            </a:r>
            <a:br>
              <a:rPr lang="en-US" sz="2400" dirty="0" smtClean="0">
                <a:latin typeface="Century"/>
                <a:cs typeface="Century"/>
              </a:rPr>
            </a:br>
            <a:r>
              <a:rPr lang="en-US" sz="2400" dirty="0" smtClean="0">
                <a:latin typeface="Century"/>
                <a:cs typeface="Century"/>
              </a:rPr>
              <a:t>We  </a:t>
            </a:r>
            <a:r>
              <a:rPr lang="en-US" sz="2400" dirty="0">
                <a:latin typeface="Century"/>
                <a:cs typeface="Century"/>
              </a:rPr>
              <a:t>also visited </a:t>
            </a:r>
            <a:r>
              <a:rPr lang="en-US" sz="2400" dirty="0" err="1">
                <a:latin typeface="Century"/>
                <a:cs typeface="Century"/>
              </a:rPr>
              <a:t>Żelazowa</a:t>
            </a:r>
            <a:r>
              <a:rPr lang="en-US" sz="2400" dirty="0">
                <a:latin typeface="Century"/>
                <a:cs typeface="Century"/>
              </a:rPr>
              <a:t> </a:t>
            </a:r>
            <a:r>
              <a:rPr lang="en-US" sz="2400" dirty="0" err="1">
                <a:latin typeface="Century"/>
                <a:cs typeface="Century"/>
              </a:rPr>
              <a:t>Wola</a:t>
            </a:r>
            <a:r>
              <a:rPr lang="en-US" sz="2400" dirty="0">
                <a:latin typeface="Century"/>
                <a:cs typeface="Century"/>
              </a:rPr>
              <a:t>, the birthplace of </a:t>
            </a:r>
            <a:r>
              <a:rPr lang="en-US" sz="2400" dirty="0" err="1">
                <a:latin typeface="Century"/>
                <a:cs typeface="Century"/>
              </a:rPr>
              <a:t>Fryderyk</a:t>
            </a:r>
            <a:r>
              <a:rPr lang="en-US" sz="2400" dirty="0">
                <a:latin typeface="Century"/>
                <a:cs typeface="Century"/>
              </a:rPr>
              <a:t> Chopin. </a:t>
            </a:r>
            <a:br>
              <a:rPr lang="en-US" sz="2400" dirty="0">
                <a:latin typeface="Century"/>
                <a:cs typeface="Century"/>
              </a:rPr>
            </a:br>
            <a:r>
              <a:rPr lang="en-US" sz="2400" dirty="0"/>
              <a:t/>
            </a:r>
            <a:br>
              <a:rPr lang="en-US" sz="2400" dirty="0"/>
            </a:br>
            <a:endParaRPr lang="en-US" sz="2400" dirty="0"/>
          </a:p>
        </p:txBody>
      </p:sp>
      <p:pic>
        <p:nvPicPr>
          <p:cNvPr id="4" name="Content Placeholder 3" descr="Screen Shot 2016-12-08 at 2.14.06 PM.png"/>
          <p:cNvPicPr>
            <a:picLocks noGrp="1" noChangeAspect="1"/>
          </p:cNvPicPr>
          <p:nvPr>
            <p:ph idx="1"/>
          </p:nvPr>
        </p:nvPicPr>
        <p:blipFill>
          <a:blip r:embed="rId2">
            <a:extLst>
              <a:ext uri="{28A0092B-C50C-407E-A947-70E740481C1C}">
                <a14:useLocalDpi xmlns:a14="http://schemas.microsoft.com/office/drawing/2010/main" val="0"/>
              </a:ext>
            </a:extLst>
          </a:blip>
          <a:srcRect t="9275" b="9275"/>
          <a:stretch>
            <a:fillRect/>
          </a:stretch>
        </p:blipFill>
        <p:spPr/>
      </p:pic>
    </p:spTree>
    <p:extLst>
      <p:ext uri="{BB962C8B-B14F-4D97-AF65-F5344CB8AC3E}">
        <p14:creationId xmlns:p14="http://schemas.microsoft.com/office/powerpoint/2010/main" val="3599947765"/>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lgn="just">
              <a:buFontTx/>
              <a:buChar char="•"/>
            </a:pPr>
            <a:r>
              <a:rPr lang="en-US" dirty="0" smtClean="0"/>
              <a:t>After 12 days some students returned to the USA, while others stayed visiting their relatives in different parts of Poland.</a:t>
            </a:r>
            <a:endParaRPr lang="en-US" dirty="0"/>
          </a:p>
          <a:p>
            <a:pPr algn="just">
              <a:buFontTx/>
              <a:buChar char="•"/>
            </a:pPr>
            <a:r>
              <a:rPr lang="en-US" dirty="0" smtClean="0"/>
              <a:t>During this trip students were exposed to the most significant cultural monuments of Poland and Polish language.</a:t>
            </a:r>
          </a:p>
          <a:p>
            <a:pPr algn="just">
              <a:buFontTx/>
              <a:buChar char="•"/>
            </a:pPr>
            <a:r>
              <a:rPr lang="en-US" dirty="0" smtClean="0"/>
              <a:t>They created their journals/scrapbooks from their direct impressions and active involvement with the Polish culture while traveling around Poland. </a:t>
            </a:r>
          </a:p>
          <a:p>
            <a:pPr marL="0" indent="0" algn="just">
              <a:buNone/>
            </a:pPr>
            <a:endParaRPr lang="en-US" dirty="0" smtClean="0"/>
          </a:p>
          <a:p>
            <a:pPr algn="just">
              <a:buFontTx/>
              <a:buChar char="•"/>
            </a:pPr>
            <a:endParaRPr lang="en-US" dirty="0"/>
          </a:p>
          <a:p>
            <a:pPr algn="just">
              <a:buFontTx/>
              <a:buChar char="•"/>
            </a:pPr>
            <a:endParaRPr lang="en-US" dirty="0" smtClean="0"/>
          </a:p>
          <a:p>
            <a:pPr marL="0" indent="0" algn="just">
              <a:buNone/>
            </a:pPr>
            <a:endParaRPr lang="en-US" dirty="0"/>
          </a:p>
          <a:p>
            <a:pPr marL="0" indent="0" algn="just">
              <a:buNone/>
            </a:pPr>
            <a:endParaRPr lang="en-US" dirty="0"/>
          </a:p>
        </p:txBody>
      </p:sp>
    </p:spTree>
    <p:extLst>
      <p:ext uri="{BB962C8B-B14F-4D97-AF65-F5344CB8AC3E}">
        <p14:creationId xmlns:p14="http://schemas.microsoft.com/office/powerpoint/2010/main" val="4246657956"/>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2800" b="0" dirty="0" smtClean="0">
                <a:latin typeface="Century"/>
                <a:cs typeface="Century"/>
              </a:rPr>
              <a:t>References:</a:t>
            </a:r>
            <a:endParaRPr lang="en-US" sz="2800" b="0" dirty="0">
              <a:latin typeface="Century"/>
              <a:cs typeface="Century"/>
            </a:endParaRPr>
          </a:p>
        </p:txBody>
      </p:sp>
      <p:sp>
        <p:nvSpPr>
          <p:cNvPr id="3" name="Content Placeholder 2"/>
          <p:cNvSpPr>
            <a:spLocks noGrp="1"/>
          </p:cNvSpPr>
          <p:nvPr>
            <p:ph idx="1"/>
          </p:nvPr>
        </p:nvSpPr>
        <p:spPr/>
        <p:txBody>
          <a:bodyPr>
            <a:normAutofit fontScale="85000" lnSpcReduction="20000"/>
          </a:bodyPr>
          <a:lstStyle/>
          <a:p>
            <a:pPr algn="just"/>
            <a:r>
              <a:rPr lang="pl-PL" dirty="0" smtClean="0">
                <a:solidFill>
                  <a:srgbClr val="002060"/>
                </a:solidFill>
                <a:latin typeface="Calibri"/>
                <a:cs typeface="Calibri"/>
              </a:rPr>
              <a:t>Iwona Janowska.  </a:t>
            </a:r>
            <a:r>
              <a:rPr lang="pl-PL" i="1" dirty="0" smtClean="0">
                <a:solidFill>
                  <a:srgbClr val="002060"/>
                </a:solidFill>
                <a:latin typeface="Calibri"/>
                <a:cs typeface="Calibri"/>
              </a:rPr>
              <a:t>Planowanie lekcji języka obcego.  </a:t>
            </a:r>
            <a:r>
              <a:rPr lang="pl-PL" dirty="0" smtClean="0">
                <a:solidFill>
                  <a:srgbClr val="002060"/>
                </a:solidFill>
                <a:latin typeface="Calibri"/>
                <a:cs typeface="Calibri"/>
              </a:rPr>
              <a:t>Kraków: </a:t>
            </a:r>
            <a:r>
              <a:rPr lang="pl-PL" dirty="0" err="1" smtClean="0">
                <a:solidFill>
                  <a:srgbClr val="002060"/>
                </a:solidFill>
                <a:latin typeface="Calibri"/>
                <a:cs typeface="Calibri"/>
              </a:rPr>
              <a:t>Universitas</a:t>
            </a:r>
            <a:r>
              <a:rPr lang="pl-PL" dirty="0" smtClean="0">
                <a:solidFill>
                  <a:srgbClr val="002060"/>
                </a:solidFill>
                <a:latin typeface="Calibri"/>
                <a:cs typeface="Calibri"/>
              </a:rPr>
              <a:t>, 2010.</a:t>
            </a:r>
          </a:p>
          <a:p>
            <a:pPr algn="just"/>
            <a:r>
              <a:rPr lang="en-US" dirty="0" err="1" smtClean="0"/>
              <a:t>Ewa</a:t>
            </a:r>
            <a:r>
              <a:rPr lang="en-US" dirty="0" smtClean="0"/>
              <a:t> </a:t>
            </a:r>
            <a:r>
              <a:rPr lang="en-US" dirty="0" err="1" smtClean="0"/>
              <a:t>Lipińska</a:t>
            </a:r>
            <a:r>
              <a:rPr lang="en-US" dirty="0" smtClean="0"/>
              <a:t> &amp; Anna </a:t>
            </a:r>
            <a:r>
              <a:rPr lang="en-US" dirty="0" err="1" smtClean="0"/>
              <a:t>Seretny</a:t>
            </a:r>
            <a:r>
              <a:rPr lang="en-US" dirty="0" smtClean="0"/>
              <a:t>. </a:t>
            </a:r>
            <a:r>
              <a:rPr lang="en-US" i="1" dirty="0" err="1" smtClean="0"/>
              <a:t>Między</a:t>
            </a:r>
            <a:r>
              <a:rPr lang="en-US" i="1" dirty="0" smtClean="0"/>
              <a:t> </a:t>
            </a:r>
            <a:r>
              <a:rPr lang="en-US" i="1" dirty="0" err="1"/>
              <a:t>językiem</a:t>
            </a:r>
            <a:r>
              <a:rPr lang="en-US" i="1" dirty="0"/>
              <a:t> </a:t>
            </a:r>
            <a:r>
              <a:rPr lang="en-US" i="1" dirty="0" err="1"/>
              <a:t>ojczystym</a:t>
            </a:r>
            <a:r>
              <a:rPr lang="en-US" i="1" dirty="0"/>
              <a:t> a </a:t>
            </a:r>
            <a:r>
              <a:rPr lang="en-US" i="1" dirty="0" err="1"/>
              <a:t>obcym</a:t>
            </a:r>
            <a:r>
              <a:rPr lang="en-US" i="1" dirty="0"/>
              <a:t>.  </a:t>
            </a:r>
            <a:r>
              <a:rPr lang="en-US" i="1" dirty="0" err="1"/>
              <a:t>Nauczanie</a:t>
            </a:r>
            <a:r>
              <a:rPr lang="en-US" i="1" dirty="0"/>
              <a:t> </a:t>
            </a:r>
            <a:r>
              <a:rPr lang="en-US" i="1" dirty="0" err="1"/>
              <a:t>i</a:t>
            </a:r>
            <a:r>
              <a:rPr lang="en-US" i="1" dirty="0"/>
              <a:t> </a:t>
            </a:r>
            <a:r>
              <a:rPr lang="en-US" i="1" dirty="0" err="1"/>
              <a:t>uczenie</a:t>
            </a:r>
            <a:r>
              <a:rPr lang="en-US" i="1" dirty="0"/>
              <a:t> </a:t>
            </a:r>
            <a:r>
              <a:rPr lang="en-US" i="1" dirty="0" err="1"/>
              <a:t>się</a:t>
            </a:r>
            <a:r>
              <a:rPr lang="en-US" i="1" dirty="0"/>
              <a:t> </a:t>
            </a:r>
            <a:r>
              <a:rPr lang="en-US" i="1" dirty="0" err="1"/>
              <a:t>języka</a:t>
            </a:r>
            <a:r>
              <a:rPr lang="en-US" i="1" dirty="0"/>
              <a:t> </a:t>
            </a:r>
            <a:r>
              <a:rPr lang="en-US" i="1" dirty="0" err="1"/>
              <a:t>odziedziczonego</a:t>
            </a:r>
            <a:r>
              <a:rPr lang="en-US" i="1" dirty="0"/>
              <a:t> w </a:t>
            </a:r>
            <a:r>
              <a:rPr lang="en-US" i="1" dirty="0" err="1"/>
              <a:t>chicagowskiej</a:t>
            </a:r>
            <a:r>
              <a:rPr lang="en-US" i="1" dirty="0"/>
              <a:t> </a:t>
            </a:r>
            <a:r>
              <a:rPr lang="en-US" i="1" dirty="0" err="1"/>
              <a:t>diasporze</a:t>
            </a:r>
            <a:r>
              <a:rPr lang="en-US" i="1" dirty="0"/>
              <a:t> </a:t>
            </a:r>
            <a:r>
              <a:rPr lang="en-US" i="1" dirty="0" err="1" smtClean="0"/>
              <a:t>polonijnej</a:t>
            </a:r>
            <a:r>
              <a:rPr lang="en-US" dirty="0" smtClean="0"/>
              <a:t>.  </a:t>
            </a:r>
            <a:r>
              <a:rPr lang="en-US" dirty="0" err="1" smtClean="0"/>
              <a:t>Kraków</a:t>
            </a:r>
            <a:r>
              <a:rPr lang="en-US" dirty="0" smtClean="0"/>
              <a:t>: </a:t>
            </a:r>
            <a:r>
              <a:rPr lang="en-US" dirty="0" err="1" smtClean="0"/>
              <a:t>Księgarnia</a:t>
            </a:r>
            <a:r>
              <a:rPr lang="en-US" dirty="0" smtClean="0"/>
              <a:t> </a:t>
            </a:r>
            <a:r>
              <a:rPr lang="en-US" dirty="0" err="1" smtClean="0"/>
              <a:t>Akademicka</a:t>
            </a:r>
            <a:r>
              <a:rPr lang="en-US" dirty="0"/>
              <a:t>,</a:t>
            </a:r>
            <a:r>
              <a:rPr lang="en-US" dirty="0" smtClean="0"/>
              <a:t> 2012.</a:t>
            </a:r>
            <a:endParaRPr lang="pl-PL" dirty="0" smtClean="0">
              <a:solidFill>
                <a:srgbClr val="002060"/>
              </a:solidFill>
              <a:latin typeface="Calibri"/>
              <a:cs typeface="Calibri"/>
            </a:endParaRPr>
          </a:p>
          <a:p>
            <a:pPr algn="just"/>
            <a:r>
              <a:rPr lang="pl-PL" dirty="0" smtClean="0">
                <a:solidFill>
                  <a:srgbClr val="002060"/>
                </a:solidFill>
                <a:latin typeface="Calibri"/>
                <a:cs typeface="Calibri"/>
              </a:rPr>
              <a:t>Ewa </a:t>
            </a:r>
            <a:r>
              <a:rPr lang="pl-PL" dirty="0">
                <a:solidFill>
                  <a:srgbClr val="002060"/>
                </a:solidFill>
                <a:latin typeface="Calibri"/>
                <a:cs typeface="Calibri"/>
              </a:rPr>
              <a:t>Lipińska, Anna </a:t>
            </a:r>
            <a:r>
              <a:rPr lang="pl-PL" dirty="0" err="1">
                <a:solidFill>
                  <a:srgbClr val="002060"/>
                </a:solidFill>
                <a:latin typeface="Calibri"/>
                <a:cs typeface="Calibri"/>
              </a:rPr>
              <a:t>Seretny</a:t>
            </a:r>
            <a:r>
              <a:rPr lang="pl-PL" dirty="0">
                <a:solidFill>
                  <a:srgbClr val="002060"/>
                </a:solidFill>
                <a:latin typeface="Calibri"/>
                <a:cs typeface="Calibri"/>
              </a:rPr>
              <a:t>, ed</a:t>
            </a:r>
            <a:r>
              <a:rPr lang="pl-PL" dirty="0">
                <a:solidFill>
                  <a:srgbClr val="001C54"/>
                </a:solidFill>
                <a:latin typeface="Calibri"/>
                <a:cs typeface="Calibri"/>
              </a:rPr>
              <a:t>.  </a:t>
            </a:r>
            <a:r>
              <a:rPr lang="pl-PL" i="1" dirty="0">
                <a:solidFill>
                  <a:srgbClr val="001C54"/>
                </a:solidFill>
                <a:latin typeface="Calibri"/>
                <a:cs typeface="Calibri"/>
              </a:rPr>
              <a:t>Z zagadnień dydaktyki języka polskiego jako obcego.  </a:t>
            </a:r>
            <a:r>
              <a:rPr lang="pl-PL" dirty="0">
                <a:solidFill>
                  <a:srgbClr val="001C54"/>
                </a:solidFill>
                <a:latin typeface="Calibri"/>
                <a:cs typeface="Calibri"/>
              </a:rPr>
              <a:t>Kraków: </a:t>
            </a:r>
            <a:r>
              <a:rPr lang="pl-PL" dirty="0" err="1">
                <a:solidFill>
                  <a:srgbClr val="001C54"/>
                </a:solidFill>
                <a:latin typeface="Calibri"/>
                <a:cs typeface="Calibri"/>
              </a:rPr>
              <a:t>Universitas</a:t>
            </a:r>
            <a:r>
              <a:rPr lang="pl-PL" dirty="0">
                <a:solidFill>
                  <a:srgbClr val="001C54"/>
                </a:solidFill>
                <a:latin typeface="Calibri"/>
                <a:cs typeface="Calibri"/>
              </a:rPr>
              <a:t>, 2006</a:t>
            </a:r>
            <a:r>
              <a:rPr lang="pl-PL" dirty="0" smtClean="0">
                <a:solidFill>
                  <a:srgbClr val="001C54"/>
                </a:solidFill>
                <a:latin typeface="Calibri"/>
                <a:cs typeface="Calibri"/>
              </a:rPr>
              <a:t>.</a:t>
            </a:r>
            <a:endParaRPr lang="en-US" dirty="0">
              <a:solidFill>
                <a:srgbClr val="002060"/>
              </a:solidFill>
              <a:latin typeface="Calibri"/>
              <a:cs typeface="Calibri"/>
            </a:endParaRPr>
          </a:p>
          <a:p>
            <a:pPr algn="just"/>
            <a:r>
              <a:rPr lang="en-US" dirty="0">
                <a:solidFill>
                  <a:srgbClr val="002060"/>
                </a:solidFill>
                <a:latin typeface="Calibri"/>
                <a:cs typeface="Calibri"/>
              </a:rPr>
              <a:t>W</a:t>
            </a:r>
            <a:r>
              <a:rPr lang="pl-PL" dirty="0" err="1">
                <a:solidFill>
                  <a:srgbClr val="002060"/>
                </a:solidFill>
                <a:latin typeface="Calibri"/>
                <a:cs typeface="Calibri"/>
              </a:rPr>
              <a:t>ładysław</a:t>
            </a:r>
            <a:r>
              <a:rPr lang="pl-PL" dirty="0">
                <a:solidFill>
                  <a:srgbClr val="002060"/>
                </a:solidFill>
                <a:latin typeface="Calibri"/>
                <a:cs typeface="Calibri"/>
              </a:rPr>
              <a:t> T. Miodunka</a:t>
            </a:r>
            <a:r>
              <a:rPr lang="en-US" dirty="0">
                <a:solidFill>
                  <a:srgbClr val="002060"/>
                </a:solidFill>
                <a:latin typeface="Calibri"/>
                <a:cs typeface="Calibri"/>
              </a:rPr>
              <a:t>, ed</a:t>
            </a:r>
            <a:r>
              <a:rPr lang="en-US" dirty="0">
                <a:solidFill>
                  <a:srgbClr val="001C54"/>
                </a:solidFill>
                <a:latin typeface="Calibri"/>
                <a:cs typeface="Calibri"/>
              </a:rPr>
              <a:t>.</a:t>
            </a:r>
            <a:r>
              <a:rPr lang="pl-PL" dirty="0">
                <a:solidFill>
                  <a:srgbClr val="001C54"/>
                </a:solidFill>
                <a:latin typeface="Calibri"/>
                <a:cs typeface="Calibri"/>
              </a:rPr>
              <a:t>  </a:t>
            </a:r>
            <a:r>
              <a:rPr lang="en-US" dirty="0">
                <a:solidFill>
                  <a:srgbClr val="001C54"/>
                </a:solidFill>
                <a:latin typeface="Calibri"/>
                <a:cs typeface="Calibri"/>
              </a:rPr>
              <a:t> </a:t>
            </a:r>
            <a:r>
              <a:rPr lang="pl-PL" dirty="0">
                <a:solidFill>
                  <a:srgbClr val="001C54"/>
                </a:solidFill>
                <a:latin typeface="Calibri"/>
                <a:cs typeface="Calibri"/>
              </a:rPr>
              <a:t> </a:t>
            </a:r>
            <a:r>
              <a:rPr lang="pl-PL" i="1" dirty="0">
                <a:solidFill>
                  <a:srgbClr val="001C54"/>
                </a:solidFill>
                <a:latin typeface="Calibri"/>
                <a:cs typeface="Calibri"/>
              </a:rPr>
              <a:t>Kultura w nauczaniu języka polskiego jako obcego</a:t>
            </a:r>
            <a:r>
              <a:rPr lang="en-US" i="1" dirty="0">
                <a:solidFill>
                  <a:srgbClr val="001C54"/>
                </a:solidFill>
                <a:latin typeface="Calibri"/>
                <a:cs typeface="Calibri"/>
              </a:rPr>
              <a:t>.  </a:t>
            </a:r>
            <a:r>
              <a:rPr lang="en-US" dirty="0" err="1">
                <a:solidFill>
                  <a:srgbClr val="001C54"/>
                </a:solidFill>
                <a:latin typeface="Calibri"/>
                <a:cs typeface="Calibri"/>
              </a:rPr>
              <a:t>Krak</a:t>
            </a:r>
            <a:r>
              <a:rPr lang="pl-PL" dirty="0">
                <a:solidFill>
                  <a:srgbClr val="001C54"/>
                </a:solidFill>
                <a:latin typeface="Calibri"/>
                <a:cs typeface="Calibri"/>
              </a:rPr>
              <a:t>ów: </a:t>
            </a:r>
            <a:r>
              <a:rPr lang="en-US" dirty="0" err="1">
                <a:solidFill>
                  <a:srgbClr val="001C54"/>
                </a:solidFill>
                <a:latin typeface="Calibri"/>
                <a:cs typeface="Calibri"/>
              </a:rPr>
              <a:t>Universitas</a:t>
            </a:r>
            <a:r>
              <a:rPr lang="en-US" dirty="0">
                <a:solidFill>
                  <a:srgbClr val="001C54"/>
                </a:solidFill>
                <a:latin typeface="Calibri"/>
                <a:cs typeface="Calibri"/>
              </a:rPr>
              <a:t>, 2004</a:t>
            </a:r>
            <a:r>
              <a:rPr lang="pl-PL" dirty="0">
                <a:solidFill>
                  <a:srgbClr val="001C54"/>
                </a:solidFill>
                <a:latin typeface="Calibri"/>
                <a:cs typeface="Calibri"/>
              </a:rPr>
              <a:t>.</a:t>
            </a:r>
            <a:r>
              <a:rPr lang="en-US" dirty="0">
                <a:solidFill>
                  <a:srgbClr val="001C54"/>
                </a:solidFill>
                <a:latin typeface="Calibri"/>
                <a:cs typeface="Calibri"/>
              </a:rPr>
              <a:t>  </a:t>
            </a:r>
            <a:r>
              <a:rPr lang="pl-PL" dirty="0">
                <a:solidFill>
                  <a:srgbClr val="001C54"/>
                </a:solidFill>
                <a:latin typeface="Calibri"/>
                <a:cs typeface="Calibri"/>
              </a:rPr>
              <a:t> </a:t>
            </a:r>
            <a:endParaRPr lang="pl-PL" dirty="0">
              <a:solidFill>
                <a:srgbClr val="002060"/>
              </a:solidFill>
              <a:latin typeface="Calibri"/>
              <a:cs typeface="Calibri"/>
            </a:endParaRPr>
          </a:p>
          <a:p>
            <a:pPr algn="just"/>
            <a:r>
              <a:rPr lang="pl-PL" dirty="0">
                <a:solidFill>
                  <a:srgbClr val="002060"/>
                </a:solidFill>
                <a:latin typeface="Calibri"/>
                <a:cs typeface="Calibri"/>
              </a:rPr>
              <a:t>Anna </a:t>
            </a:r>
            <a:r>
              <a:rPr lang="pl-PL" dirty="0" err="1">
                <a:solidFill>
                  <a:srgbClr val="002060"/>
                </a:solidFill>
                <a:latin typeface="Calibri"/>
                <a:cs typeface="Calibri"/>
              </a:rPr>
              <a:t>Seretny</a:t>
            </a:r>
            <a:r>
              <a:rPr lang="pl-PL" dirty="0">
                <a:solidFill>
                  <a:srgbClr val="002060"/>
                </a:solidFill>
                <a:latin typeface="Calibri"/>
                <a:cs typeface="Calibri"/>
              </a:rPr>
              <a:t>, Ewa Lipińska.  </a:t>
            </a:r>
            <a:r>
              <a:rPr lang="pl-PL" i="1" dirty="0">
                <a:solidFill>
                  <a:srgbClr val="001C54"/>
                </a:solidFill>
                <a:latin typeface="Calibri"/>
                <a:cs typeface="Calibri"/>
              </a:rPr>
              <a:t>ABC metodyki nauczania języka polskiego jako obcego.  </a:t>
            </a:r>
            <a:r>
              <a:rPr lang="pl-PL" dirty="0">
                <a:solidFill>
                  <a:srgbClr val="001C54"/>
                </a:solidFill>
                <a:latin typeface="Calibri"/>
                <a:cs typeface="Calibri"/>
              </a:rPr>
              <a:t>Kraków: </a:t>
            </a:r>
            <a:r>
              <a:rPr lang="pl-PL" dirty="0" err="1">
                <a:solidFill>
                  <a:srgbClr val="001C54"/>
                </a:solidFill>
                <a:latin typeface="Calibri"/>
                <a:cs typeface="Calibri"/>
              </a:rPr>
              <a:t>Universitas</a:t>
            </a:r>
            <a:r>
              <a:rPr lang="pl-PL" dirty="0">
                <a:solidFill>
                  <a:srgbClr val="001C54"/>
                </a:solidFill>
                <a:latin typeface="Calibri"/>
                <a:cs typeface="Calibri"/>
              </a:rPr>
              <a:t>, 2005</a:t>
            </a:r>
            <a:r>
              <a:rPr lang="pl-PL" dirty="0" smtClean="0">
                <a:solidFill>
                  <a:srgbClr val="001C54"/>
                </a:solidFill>
                <a:latin typeface="Calibri"/>
                <a:cs typeface="Calibri"/>
              </a:rPr>
              <a:t>.</a:t>
            </a:r>
          </a:p>
          <a:p>
            <a:pPr algn="just"/>
            <a:endParaRPr lang="pl-PL" dirty="0">
              <a:solidFill>
                <a:srgbClr val="001C54"/>
              </a:solidFill>
              <a:latin typeface="Calibri"/>
              <a:cs typeface="Calibri"/>
            </a:endParaRPr>
          </a:p>
          <a:p>
            <a:pPr algn="just"/>
            <a:endParaRPr lang="pl-PL" dirty="0">
              <a:solidFill>
                <a:srgbClr val="001C54"/>
              </a:solidFill>
              <a:latin typeface="Calibri"/>
              <a:cs typeface="Calibri"/>
            </a:endParaRPr>
          </a:p>
          <a:p>
            <a:endParaRPr lang="en-US" dirty="0"/>
          </a:p>
        </p:txBody>
      </p:sp>
    </p:spTree>
    <p:extLst>
      <p:ext uri="{BB962C8B-B14F-4D97-AF65-F5344CB8AC3E}">
        <p14:creationId xmlns:p14="http://schemas.microsoft.com/office/powerpoint/2010/main" val="3232924434"/>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Textbooks Dealing with the Art of Writing in Polish:</a:t>
            </a:r>
            <a:endParaRPr lang="en-US" sz="3200" dirty="0"/>
          </a:p>
        </p:txBody>
      </p:sp>
      <p:sp>
        <p:nvSpPr>
          <p:cNvPr id="3" name="Content Placeholder 2"/>
          <p:cNvSpPr>
            <a:spLocks noGrp="1"/>
          </p:cNvSpPr>
          <p:nvPr>
            <p:ph idx="1"/>
          </p:nvPr>
        </p:nvSpPr>
        <p:spPr/>
        <p:txBody>
          <a:bodyPr>
            <a:normAutofit lnSpcReduction="10000"/>
          </a:bodyPr>
          <a:lstStyle/>
          <a:p>
            <a:pPr algn="just"/>
            <a:r>
              <a:rPr lang="en-US" dirty="0" err="1"/>
              <a:t>Piotr</a:t>
            </a:r>
            <a:r>
              <a:rPr lang="en-US" dirty="0"/>
              <a:t> </a:t>
            </a:r>
            <a:r>
              <a:rPr lang="en-US" dirty="0" err="1" smtClean="0"/>
              <a:t>Garncarek</a:t>
            </a:r>
            <a:r>
              <a:rPr lang="en-US" dirty="0" smtClean="0"/>
              <a:t>.  </a:t>
            </a:r>
            <a:r>
              <a:rPr lang="en-US" i="1" dirty="0" err="1" smtClean="0"/>
              <a:t>Czas</a:t>
            </a:r>
            <a:r>
              <a:rPr lang="en-US" i="1" dirty="0" smtClean="0"/>
              <a:t> </a:t>
            </a:r>
            <a:r>
              <a:rPr lang="en-US" i="1" dirty="0" err="1"/>
              <a:t>na</a:t>
            </a:r>
            <a:r>
              <a:rPr lang="en-US" i="1" dirty="0"/>
              <a:t> </a:t>
            </a:r>
            <a:r>
              <a:rPr lang="en-US" i="1" dirty="0" err="1" smtClean="0"/>
              <a:t>czasownik</a:t>
            </a:r>
            <a:r>
              <a:rPr lang="en-US" i="1" dirty="0" smtClean="0"/>
              <a:t>.  </a:t>
            </a:r>
            <a:r>
              <a:rPr lang="en-US" dirty="0" err="1" smtClean="0"/>
              <a:t>Kraków</a:t>
            </a:r>
            <a:r>
              <a:rPr lang="en-US" dirty="0" smtClean="0"/>
              <a:t>: </a:t>
            </a:r>
            <a:r>
              <a:rPr lang="en-US" dirty="0" err="1" smtClean="0"/>
              <a:t>Universitas</a:t>
            </a:r>
            <a:r>
              <a:rPr lang="en-US" dirty="0" smtClean="0"/>
              <a:t>,  2011.</a:t>
            </a:r>
          </a:p>
          <a:p>
            <a:pPr algn="just"/>
            <a:r>
              <a:rPr lang="en-US" dirty="0" smtClean="0"/>
              <a:t>Anna </a:t>
            </a:r>
            <a:r>
              <a:rPr lang="en-US" dirty="0" err="1"/>
              <a:t>Pięcińska</a:t>
            </a:r>
            <a:r>
              <a:rPr lang="en-US" dirty="0"/>
              <a:t>.   </a:t>
            </a:r>
            <a:r>
              <a:rPr lang="en-US" i="1" dirty="0"/>
              <a:t>Co </a:t>
            </a:r>
            <a:r>
              <a:rPr lang="en-US" i="1" dirty="0" err="1"/>
              <a:t>raz</a:t>
            </a:r>
            <a:r>
              <a:rPr lang="en-US" i="1" dirty="0"/>
              <a:t> </a:t>
            </a:r>
            <a:r>
              <a:rPr lang="en-US" i="1" dirty="0" err="1"/>
              <a:t>wejdzie</a:t>
            </a:r>
            <a:r>
              <a:rPr lang="en-US" i="1" dirty="0"/>
              <a:t> do </a:t>
            </a:r>
            <a:r>
              <a:rPr lang="en-US" i="1" dirty="0" err="1"/>
              <a:t>głowy</a:t>
            </a:r>
            <a:r>
              <a:rPr lang="en-US" i="1" dirty="0"/>
              <a:t> – </a:t>
            </a:r>
            <a:r>
              <a:rPr lang="en-US" i="1" dirty="0" err="1"/>
              <a:t>już</a:t>
            </a:r>
            <a:r>
              <a:rPr lang="en-US" i="1" dirty="0"/>
              <a:t> z </a:t>
            </a:r>
            <a:r>
              <a:rPr lang="en-US" i="1" dirty="0" err="1"/>
              <a:t>niej</a:t>
            </a:r>
            <a:r>
              <a:rPr lang="en-US" i="1" dirty="0"/>
              <a:t> </a:t>
            </a:r>
            <a:r>
              <a:rPr lang="en-US" i="1" dirty="0" err="1"/>
              <a:t>nie</a:t>
            </a:r>
            <a:r>
              <a:rPr lang="en-US" i="1" dirty="0"/>
              <a:t> </a:t>
            </a:r>
            <a:r>
              <a:rPr lang="en-US" i="1" dirty="0" err="1"/>
              <a:t>wyleci</a:t>
            </a:r>
            <a:r>
              <a:rPr lang="en-US" i="1" dirty="0"/>
              <a:t>, </a:t>
            </a:r>
            <a:r>
              <a:rPr lang="en-US" i="1" dirty="0" err="1"/>
              <a:t>czyli</a:t>
            </a:r>
            <a:r>
              <a:rPr lang="en-US" i="1" dirty="0"/>
              <a:t> </a:t>
            </a:r>
            <a:r>
              <a:rPr lang="en-US" i="1" dirty="0" err="1"/>
              <a:t>frazeologia</a:t>
            </a:r>
            <a:r>
              <a:rPr lang="en-US" i="1" dirty="0"/>
              <a:t> </a:t>
            </a:r>
            <a:r>
              <a:rPr lang="en-US" i="1" dirty="0" err="1"/>
              <a:t>prosta</a:t>
            </a:r>
            <a:r>
              <a:rPr lang="en-US" i="1" dirty="0"/>
              <a:t> </a:t>
            </a:r>
            <a:r>
              <a:rPr lang="en-US" i="1" dirty="0" err="1"/>
              <a:t>i</a:t>
            </a:r>
            <a:r>
              <a:rPr lang="en-US" i="1" dirty="0"/>
              <a:t> </a:t>
            </a:r>
            <a:r>
              <a:rPr lang="en-US" i="1" dirty="0" err="1"/>
              <a:t>przyjemna</a:t>
            </a:r>
            <a:r>
              <a:rPr lang="en-US" i="1" dirty="0"/>
              <a:t>.  </a:t>
            </a:r>
            <a:r>
              <a:rPr lang="en-US" i="1" dirty="0" err="1"/>
              <a:t>Kraków</a:t>
            </a:r>
            <a:r>
              <a:rPr lang="en-US" i="1" dirty="0"/>
              <a:t>: </a:t>
            </a:r>
            <a:r>
              <a:rPr lang="en-US" i="1" dirty="0" err="1"/>
              <a:t>Universitas</a:t>
            </a:r>
            <a:r>
              <a:rPr lang="en-US" i="1" dirty="0"/>
              <a:t>, 2006.</a:t>
            </a:r>
            <a:endParaRPr lang="en-US" dirty="0"/>
          </a:p>
          <a:p>
            <a:pPr algn="just"/>
            <a:r>
              <a:rPr lang="en-US" dirty="0" err="1"/>
              <a:t>Andrzej</a:t>
            </a:r>
            <a:r>
              <a:rPr lang="en-US" dirty="0"/>
              <a:t> </a:t>
            </a:r>
            <a:r>
              <a:rPr lang="en-US" dirty="0" err="1"/>
              <a:t>Ruszer</a:t>
            </a:r>
            <a:r>
              <a:rPr lang="en-US" dirty="0"/>
              <a:t>.  </a:t>
            </a:r>
            <a:r>
              <a:rPr lang="en-US" i="1" dirty="0" err="1"/>
              <a:t>Oswoić</a:t>
            </a:r>
            <a:r>
              <a:rPr lang="en-US" i="1" dirty="0"/>
              <a:t> </a:t>
            </a:r>
            <a:r>
              <a:rPr lang="en-US" i="1" dirty="0" err="1"/>
              <a:t>tekst</a:t>
            </a:r>
            <a:r>
              <a:rPr lang="en-US" i="1" dirty="0"/>
              <a:t>.   </a:t>
            </a:r>
            <a:r>
              <a:rPr lang="en-US" i="1" dirty="0" err="1"/>
              <a:t>Podręcznik</a:t>
            </a:r>
            <a:r>
              <a:rPr lang="en-US" i="1" dirty="0"/>
              <a:t> </a:t>
            </a:r>
            <a:r>
              <a:rPr lang="en-US" i="1" dirty="0" err="1"/>
              <a:t>kompozycji</a:t>
            </a:r>
            <a:r>
              <a:rPr lang="en-US" i="1" dirty="0"/>
              <a:t> </a:t>
            </a:r>
            <a:r>
              <a:rPr lang="en-US" i="1" dirty="0" err="1"/>
              <a:t>i</a:t>
            </a:r>
            <a:r>
              <a:rPr lang="en-US" i="1" dirty="0"/>
              <a:t> </a:t>
            </a:r>
            <a:r>
              <a:rPr lang="en-US" i="1" dirty="0" err="1"/>
              <a:t>redakcji</a:t>
            </a:r>
            <a:r>
              <a:rPr lang="en-US" i="1" dirty="0"/>
              <a:t> </a:t>
            </a:r>
            <a:r>
              <a:rPr lang="en-US" i="1" dirty="0" err="1"/>
              <a:t>tekstów</a:t>
            </a:r>
            <a:r>
              <a:rPr lang="en-US" i="1" dirty="0"/>
              <a:t> </a:t>
            </a:r>
            <a:r>
              <a:rPr lang="en-US" i="1" dirty="0" err="1"/>
              <a:t>użytkowych</a:t>
            </a:r>
            <a:r>
              <a:rPr lang="en-US" i="1" dirty="0"/>
              <a:t>.  </a:t>
            </a:r>
            <a:r>
              <a:rPr lang="en-US" dirty="0" err="1"/>
              <a:t>Kraków</a:t>
            </a:r>
            <a:r>
              <a:rPr lang="en-US" dirty="0"/>
              <a:t>:   </a:t>
            </a:r>
            <a:r>
              <a:rPr lang="en-US" dirty="0" err="1"/>
              <a:t>Universitas</a:t>
            </a:r>
            <a:r>
              <a:rPr lang="en-US" dirty="0"/>
              <a:t>, 2011.</a:t>
            </a:r>
          </a:p>
          <a:p>
            <a:pPr algn="just"/>
            <a:r>
              <a:rPr lang="en-US" dirty="0" err="1"/>
              <a:t>Marek</a:t>
            </a:r>
            <a:r>
              <a:rPr lang="en-US" dirty="0"/>
              <a:t> </a:t>
            </a:r>
            <a:r>
              <a:rPr lang="en-US" dirty="0" err="1"/>
              <a:t>Wójcikiewicz</a:t>
            </a:r>
            <a:r>
              <a:rPr lang="en-US" dirty="0"/>
              <a:t>.  </a:t>
            </a:r>
            <a:r>
              <a:rPr lang="en-US" i="1" dirty="0" err="1"/>
              <a:t>Piszę</a:t>
            </a:r>
            <a:r>
              <a:rPr lang="en-US" i="1" dirty="0"/>
              <a:t>, </a:t>
            </a:r>
            <a:r>
              <a:rPr lang="en-US" i="1" dirty="0" err="1"/>
              <a:t>więc</a:t>
            </a:r>
            <a:r>
              <a:rPr lang="en-US" i="1" dirty="0"/>
              <a:t> </a:t>
            </a:r>
            <a:r>
              <a:rPr lang="en-US" i="1" dirty="0" err="1"/>
              <a:t>jestem</a:t>
            </a:r>
            <a:r>
              <a:rPr lang="en-US" i="1" dirty="0"/>
              <a:t>.  </a:t>
            </a:r>
            <a:r>
              <a:rPr lang="en-US" i="1" dirty="0" err="1"/>
              <a:t>Podręcznik</a:t>
            </a:r>
            <a:r>
              <a:rPr lang="en-US" i="1" dirty="0"/>
              <a:t> </a:t>
            </a:r>
            <a:r>
              <a:rPr lang="en-US" i="1" dirty="0" err="1"/>
              <a:t>kompozycji</a:t>
            </a:r>
            <a:r>
              <a:rPr lang="en-US" i="1" dirty="0"/>
              <a:t> </a:t>
            </a:r>
            <a:r>
              <a:rPr lang="en-US" i="1" dirty="0" err="1"/>
              <a:t>i</a:t>
            </a:r>
            <a:r>
              <a:rPr lang="en-US" i="1" dirty="0"/>
              <a:t> </a:t>
            </a:r>
            <a:r>
              <a:rPr lang="en-US" i="1" dirty="0" err="1"/>
              <a:t>redakcji</a:t>
            </a:r>
            <a:r>
              <a:rPr lang="en-US" i="1" dirty="0"/>
              <a:t> </a:t>
            </a:r>
            <a:r>
              <a:rPr lang="en-US" i="1" dirty="0" err="1"/>
              <a:t>tekstów</a:t>
            </a:r>
            <a:r>
              <a:rPr lang="en-US" i="1" dirty="0"/>
              <a:t>.  </a:t>
            </a:r>
            <a:r>
              <a:rPr lang="en-US" dirty="0" err="1"/>
              <a:t>Kraków</a:t>
            </a:r>
            <a:r>
              <a:rPr lang="en-US" dirty="0"/>
              <a:t>:  UJ, 1993.  </a:t>
            </a:r>
          </a:p>
          <a:p>
            <a:endParaRPr lang="en-US" dirty="0"/>
          </a:p>
        </p:txBody>
      </p:sp>
    </p:spTree>
    <p:extLst>
      <p:ext uri="{BB962C8B-B14F-4D97-AF65-F5344CB8AC3E}">
        <p14:creationId xmlns:p14="http://schemas.microsoft.com/office/powerpoint/2010/main" val="140838615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gn="just"/>
            <a:r>
              <a:rPr lang="en-US" sz="2000" dirty="0"/>
              <a:t>Their diaries, journals</a:t>
            </a:r>
            <a:r>
              <a:rPr lang="en-US" sz="2000" dirty="0" smtClean="0"/>
              <a:t>, memoirs, </a:t>
            </a:r>
            <a:r>
              <a:rPr lang="en-US" sz="2000" dirty="0"/>
              <a:t>itineraries, and scrapbooks can be used as enrichment activities in the process of learning the art of writing with a focus on Polish art, music, literature, history, and traditions. </a:t>
            </a:r>
            <a:endParaRPr lang="en-US" sz="2000" dirty="0" smtClean="0"/>
          </a:p>
          <a:p>
            <a:pPr algn="just"/>
            <a:r>
              <a:rPr lang="en-US" sz="2000" dirty="0"/>
              <a:t>Depending on the skill level and interests of the class, these topics may include: </a:t>
            </a:r>
            <a:endParaRPr lang="en-US" sz="2000" dirty="0" smtClean="0"/>
          </a:p>
          <a:p>
            <a:r>
              <a:rPr lang="en-US" sz="2000" dirty="0"/>
              <a:t>t</a:t>
            </a:r>
            <a:r>
              <a:rPr lang="en-US" sz="2000" dirty="0" smtClean="0"/>
              <a:t>heir brief biography</a:t>
            </a:r>
          </a:p>
          <a:p>
            <a:r>
              <a:rPr lang="en-US" sz="2000" dirty="0" smtClean="0">
                <a:latin typeface="Century"/>
                <a:cs typeface="Century"/>
              </a:rPr>
              <a:t>childhood </a:t>
            </a:r>
            <a:r>
              <a:rPr lang="en-US" sz="2000" dirty="0">
                <a:latin typeface="Century"/>
                <a:cs typeface="Century"/>
              </a:rPr>
              <a:t>pursuits</a:t>
            </a:r>
          </a:p>
          <a:p>
            <a:r>
              <a:rPr lang="en-US" sz="2000" dirty="0">
                <a:latin typeface="Century"/>
                <a:cs typeface="Century"/>
              </a:rPr>
              <a:t>a family gathering</a:t>
            </a:r>
          </a:p>
          <a:p>
            <a:r>
              <a:rPr lang="en-US" sz="2000" dirty="0">
                <a:latin typeface="Century"/>
                <a:cs typeface="Century"/>
              </a:rPr>
              <a:t>t</a:t>
            </a:r>
            <a:r>
              <a:rPr lang="en-US" sz="2000" dirty="0" smtClean="0">
                <a:latin typeface="Century"/>
                <a:cs typeface="Century"/>
              </a:rPr>
              <a:t>heir likes </a:t>
            </a:r>
            <a:r>
              <a:rPr lang="en-US" sz="2000" dirty="0">
                <a:latin typeface="Century"/>
                <a:cs typeface="Century"/>
              </a:rPr>
              <a:t>and dislikes</a:t>
            </a:r>
          </a:p>
          <a:p>
            <a:endParaRPr lang="en-US" sz="2000" dirty="0"/>
          </a:p>
        </p:txBody>
      </p:sp>
    </p:spTree>
    <p:extLst>
      <p:ext uri="{BB962C8B-B14F-4D97-AF65-F5344CB8AC3E}">
        <p14:creationId xmlns:p14="http://schemas.microsoft.com/office/powerpoint/2010/main" val="28137747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latin typeface="Century"/>
                <a:cs typeface="Century"/>
              </a:rPr>
              <a:t>leisure/sport activities</a:t>
            </a:r>
          </a:p>
          <a:p>
            <a:r>
              <a:rPr lang="en-US" dirty="0">
                <a:latin typeface="Century"/>
                <a:cs typeface="Century"/>
              </a:rPr>
              <a:t> plans for the </a:t>
            </a:r>
            <a:r>
              <a:rPr lang="en-US" dirty="0" smtClean="0">
                <a:latin typeface="Century"/>
                <a:cs typeface="Century"/>
              </a:rPr>
              <a:t>future</a:t>
            </a:r>
          </a:p>
          <a:p>
            <a:r>
              <a:rPr lang="en-US" dirty="0"/>
              <a:t>a typical </a:t>
            </a:r>
            <a:r>
              <a:rPr lang="en-US" dirty="0" smtClean="0"/>
              <a:t>weekend</a:t>
            </a:r>
          </a:p>
          <a:p>
            <a:r>
              <a:rPr lang="en-US" dirty="0" smtClean="0">
                <a:latin typeface="Century"/>
                <a:cs typeface="Century"/>
              </a:rPr>
              <a:t>a typical day</a:t>
            </a:r>
            <a:endParaRPr lang="en-US" dirty="0">
              <a:latin typeface="Century"/>
              <a:cs typeface="Century"/>
            </a:endParaRPr>
          </a:p>
          <a:p>
            <a:r>
              <a:rPr lang="en-US" dirty="0">
                <a:latin typeface="Century"/>
                <a:cs typeface="Century"/>
              </a:rPr>
              <a:t> winter break/summer vacation</a:t>
            </a:r>
          </a:p>
          <a:p>
            <a:r>
              <a:rPr lang="en-US" dirty="0">
                <a:latin typeface="Century"/>
                <a:cs typeface="Century"/>
              </a:rPr>
              <a:t>the worst day/or the happiest day </a:t>
            </a:r>
            <a:endParaRPr lang="en-US" dirty="0"/>
          </a:p>
          <a:p>
            <a:pPr algn="just"/>
            <a:r>
              <a:rPr lang="en-US" dirty="0" smtClean="0"/>
              <a:t> </a:t>
            </a:r>
            <a:r>
              <a:rPr lang="en-US" dirty="0"/>
              <a:t>an </a:t>
            </a:r>
            <a:r>
              <a:rPr lang="en-US" dirty="0" smtClean="0"/>
              <a:t>adventure</a:t>
            </a:r>
          </a:p>
          <a:p>
            <a:pPr algn="just"/>
            <a:r>
              <a:rPr lang="en-US" dirty="0" smtClean="0"/>
              <a:t> </a:t>
            </a:r>
            <a:r>
              <a:rPr lang="en-US" dirty="0"/>
              <a:t>a review of a preferred </a:t>
            </a:r>
            <a:r>
              <a:rPr lang="en-US" dirty="0" smtClean="0"/>
              <a:t>movie</a:t>
            </a:r>
          </a:p>
          <a:p>
            <a:pPr algn="just"/>
            <a:r>
              <a:rPr lang="en-US" dirty="0" smtClean="0"/>
              <a:t>a </a:t>
            </a:r>
            <a:r>
              <a:rPr lang="en-US" dirty="0"/>
              <a:t>critique of a chosen </a:t>
            </a:r>
            <a:r>
              <a:rPr lang="en-US" dirty="0" smtClean="0"/>
              <a:t>book</a:t>
            </a:r>
          </a:p>
        </p:txBody>
      </p:sp>
    </p:spTree>
    <p:extLst>
      <p:ext uri="{BB962C8B-B14F-4D97-AF65-F5344CB8AC3E}">
        <p14:creationId xmlns:p14="http://schemas.microsoft.com/office/powerpoint/2010/main" val="90284459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lgn="just"/>
            <a:r>
              <a:rPr lang="en-US" dirty="0"/>
              <a:t>a description of a favorite place in Poland</a:t>
            </a:r>
          </a:p>
          <a:p>
            <a:pPr algn="just"/>
            <a:r>
              <a:rPr lang="en-US" dirty="0" smtClean="0"/>
              <a:t> </a:t>
            </a:r>
            <a:r>
              <a:rPr lang="en-US" dirty="0"/>
              <a:t>a presentation of a famous Polish </a:t>
            </a:r>
            <a:r>
              <a:rPr lang="en-US" dirty="0" smtClean="0"/>
              <a:t>person</a:t>
            </a:r>
          </a:p>
          <a:p>
            <a:pPr algn="just"/>
            <a:r>
              <a:rPr lang="en-US" dirty="0" smtClean="0"/>
              <a:t>a </a:t>
            </a:r>
            <a:r>
              <a:rPr lang="en-US" dirty="0"/>
              <a:t>cultural activity they attended in the Polish </a:t>
            </a:r>
            <a:r>
              <a:rPr lang="en-US" dirty="0" smtClean="0"/>
              <a:t>community</a:t>
            </a:r>
            <a:endParaRPr lang="en-US" dirty="0"/>
          </a:p>
          <a:p>
            <a:pPr algn="just"/>
            <a:r>
              <a:rPr lang="en-US" dirty="0" smtClean="0"/>
              <a:t>a </a:t>
            </a:r>
            <a:r>
              <a:rPr lang="en-US" dirty="0"/>
              <a:t>Polish cultural event on </a:t>
            </a:r>
            <a:r>
              <a:rPr lang="en-US" dirty="0" smtClean="0"/>
              <a:t>campus</a:t>
            </a:r>
            <a:endParaRPr lang="en-US" dirty="0"/>
          </a:p>
          <a:p>
            <a:pPr algn="just"/>
            <a:r>
              <a:rPr lang="en-US" dirty="0" smtClean="0"/>
              <a:t>a </a:t>
            </a:r>
            <a:r>
              <a:rPr lang="en-US" dirty="0"/>
              <a:t>concert </a:t>
            </a:r>
            <a:r>
              <a:rPr lang="en-US" dirty="0" smtClean="0"/>
              <a:t>experience</a:t>
            </a:r>
            <a:endParaRPr lang="en-US" dirty="0"/>
          </a:p>
          <a:p>
            <a:pPr algn="just"/>
            <a:r>
              <a:rPr lang="en-US" dirty="0" smtClean="0"/>
              <a:t>a </a:t>
            </a:r>
            <a:r>
              <a:rPr lang="en-US" dirty="0"/>
              <a:t>visit at a museum or an art </a:t>
            </a:r>
            <a:r>
              <a:rPr lang="en-US" dirty="0" smtClean="0"/>
              <a:t>gallery</a:t>
            </a:r>
          </a:p>
          <a:p>
            <a:pPr algn="just"/>
            <a:r>
              <a:rPr lang="en-US" dirty="0" smtClean="0"/>
              <a:t> </a:t>
            </a:r>
            <a:r>
              <a:rPr lang="en-US" dirty="0"/>
              <a:t>a role of technology in a student’s </a:t>
            </a:r>
            <a:r>
              <a:rPr lang="en-US" dirty="0" smtClean="0"/>
              <a:t>life</a:t>
            </a:r>
            <a:endParaRPr lang="en-US" dirty="0"/>
          </a:p>
          <a:p>
            <a:pPr algn="just"/>
            <a:r>
              <a:rPr lang="en-US" dirty="0" smtClean="0"/>
              <a:t>a </a:t>
            </a:r>
            <a:r>
              <a:rPr lang="en-US" dirty="0"/>
              <a:t>dream or a fantasy </a:t>
            </a:r>
            <a:r>
              <a:rPr lang="en-US" dirty="0" smtClean="0"/>
              <a:t>tale</a:t>
            </a:r>
            <a:endParaRPr lang="en-US" dirty="0"/>
          </a:p>
          <a:p>
            <a:endParaRPr lang="en-US" dirty="0"/>
          </a:p>
          <a:p>
            <a:endParaRPr lang="en-US" dirty="0"/>
          </a:p>
        </p:txBody>
      </p:sp>
    </p:spTree>
    <p:extLst>
      <p:ext uri="{BB962C8B-B14F-4D97-AF65-F5344CB8AC3E}">
        <p14:creationId xmlns:p14="http://schemas.microsoft.com/office/powerpoint/2010/main" val="112012509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Tradition">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Tradition">
      <a:majorFont>
        <a:latin typeface="Candara"/>
        <a:ea typeface=""/>
        <a:cs typeface=""/>
        <a:font script="Jpan" typeface="メイリオ"/>
        <a:font script="Hans" typeface="宋体"/>
        <a:font script="Hant" typeface="新細明體"/>
      </a:majorFont>
      <a:minorFont>
        <a:latin typeface="Candara"/>
        <a:ea typeface=""/>
        <a:cs typeface=""/>
        <a:font script="Jpan" typeface="メイリオ"/>
        <a:font script="Hans" typeface="宋体"/>
        <a:font script="Hant" typeface="新細明體"/>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675</TotalTime>
  <Words>2989</Words>
  <Application>Microsoft Macintosh PowerPoint</Application>
  <PresentationFormat>On-screen Show (4:3)</PresentationFormat>
  <Paragraphs>218</Paragraphs>
  <Slides>65</Slides>
  <Notes>3</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Tradition</vt:lpstr>
      <vt:lpstr>Journal Entries  in   Polish Heritage Classes </vt:lpstr>
      <vt:lpstr>What is a Journal?</vt:lpstr>
      <vt:lpstr>PowerPoint Presentation</vt:lpstr>
      <vt:lpstr>   Well known Polish literary diaries are:   </vt:lpstr>
      <vt:lpstr>The Common Futures of Some Diaries:</vt:lpstr>
      <vt:lpstr>Journal in Polish Heritage Classes</vt:lpstr>
      <vt:lpstr>PowerPoint Presentation</vt:lpstr>
      <vt:lpstr>PowerPoint Presentation</vt:lpstr>
      <vt:lpstr>PowerPoint Presentation</vt:lpstr>
      <vt:lpstr>PowerPoint Presentation</vt:lpstr>
      <vt:lpstr>Brief Biography</vt:lpstr>
      <vt:lpstr>PowerPoint Presentation</vt:lpstr>
      <vt:lpstr>Winter Break </vt:lpstr>
      <vt:lpstr>PowerPoint Presentation</vt:lpstr>
      <vt:lpstr>My Favorite Place in Poland</vt:lpstr>
      <vt:lpstr>Plans for the Future</vt:lpstr>
      <vt:lpstr>PowerPoint Presentation</vt:lpstr>
      <vt:lpstr>It is better to ask students to type, otherwise  their handwriting is sometimes unreadable:</vt:lpstr>
      <vt:lpstr>PowerPoint Presentation</vt:lpstr>
      <vt:lpstr>      Why journal entries are especially important in teaching heritage speakers?      </vt:lpstr>
      <vt:lpstr>What are the most common grammar errors that heritage speakers make in journal entries?  </vt:lpstr>
      <vt:lpstr>PowerPoint Presentation</vt:lpstr>
      <vt:lpstr>PowerPoint Presentation</vt:lpstr>
      <vt:lpstr>PowerPoint Presentation</vt:lpstr>
      <vt:lpstr> What are the most common lexical errors that heritage speakers make in journal entries?  How to eliminate them? </vt:lpstr>
      <vt:lpstr>PowerPoint Presentation</vt:lpstr>
      <vt:lpstr> What types of written assignments are the most problematic for them and what are those that they are usually strong at?   </vt:lpstr>
      <vt:lpstr>  Are there any topics they seem to be much more eager to write about? Are there certain subjects they find difficult to write about?  </vt:lpstr>
      <vt:lpstr>   Should we enforce standard Polish in written assignments or, in certain cases, we should let the usage of dialects or "Chicago Polish"?   </vt:lpstr>
      <vt:lpstr>PowerPoint Presentation</vt:lpstr>
      <vt:lpstr> What sort of writing strategies should we try to enforce to make heritage students more efficient in writing?  </vt:lpstr>
      <vt:lpstr>  What would you recommend to a heritage speaker that you like to improve his or hers writing?  </vt:lpstr>
      <vt:lpstr>   How to grade written homework? Should we pay more attention to the effort and idea (content), to the form (whether it is properly composed and adequate in terms of style) or to the grammar correctness?  </vt:lpstr>
      <vt:lpstr>PowerPoint Presentation</vt:lpstr>
      <vt:lpstr>Study Abroad –Trip to Poland – with a Journal</vt:lpstr>
      <vt:lpstr>PowerPoint Presentation</vt:lpstr>
      <vt:lpstr>PowerPoint Presentation</vt:lpstr>
      <vt:lpstr>PowerPoint Presentation</vt:lpstr>
      <vt:lpstr>PowerPoint Presentation</vt:lpstr>
      <vt:lpstr>  The trip also  included Krakow’s Kazimierz district where Jews began settling in the late XVth century to see Europe’s oldest preserved synagogue.     </vt:lpstr>
      <vt:lpstr>Jewish Cemetery in Kazimierz Krakowski</vt:lpstr>
      <vt:lpstr>At Ariel Restaurant students listened to  Klezmer music.</vt:lpstr>
      <vt:lpstr>PowerPoint Presentation</vt:lpstr>
      <vt:lpstr>Częstochowa</vt:lpstr>
      <vt:lpstr>PowerPoint Presentation</vt:lpstr>
      <vt:lpstr>PowerPoint Presentation</vt:lpstr>
      <vt:lpstr>PowerPoint Presentation</vt:lpstr>
      <vt:lpstr>PowerPoint Presentation</vt:lpstr>
      <vt:lpstr>PowerPoint Presentation</vt:lpstr>
      <vt:lpstr>On the Dunajec River in the Pieniny Mountains</vt:lpstr>
      <vt:lpstr>PowerPoint Presentation</vt:lpstr>
      <vt:lpstr>PowerPoint Presentation</vt:lpstr>
      <vt:lpstr>The Monument to the Fallen Shipyard Workers 1970 /the Three Crosses Monument  commemorates the victims of December 1970 </vt:lpstr>
      <vt:lpstr>Swans by the Baltic Sea</vt:lpstr>
      <vt:lpstr>PowerPoint Presentation</vt:lpstr>
      <vt:lpstr>PowerPoint Presentation</vt:lpstr>
      <vt:lpstr>PowerPoint Presentation</vt:lpstr>
      <vt:lpstr>PowerPoint Presentation</vt:lpstr>
      <vt:lpstr>PowerPoint Presentation</vt:lpstr>
      <vt:lpstr>Brochures from the visit at the Royal Castle in Warsaw and a piano recital at the Łazienki Palace.</vt:lpstr>
      <vt:lpstr>The Ujazdowski Castle in Warsaw</vt:lpstr>
      <vt:lpstr> We  also visited Żelazowa Wola, the birthplace of Fryderyk Chopin.   </vt:lpstr>
      <vt:lpstr>PowerPoint Presentation</vt:lpstr>
      <vt:lpstr>References:</vt:lpstr>
      <vt:lpstr>Textbooks Dealing with the Art of Writing in Polish:</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Journal Entries in the Polish Heritage Classes </dc:title>
  <dc:creator>Anna Gąsienica-Byrcyn</dc:creator>
  <cp:lastModifiedBy>Aleksandra Majka</cp:lastModifiedBy>
  <cp:revision>224</cp:revision>
  <cp:lastPrinted>2016-12-08T20:33:17Z</cp:lastPrinted>
  <dcterms:created xsi:type="dcterms:W3CDTF">2016-11-24T18:05:32Z</dcterms:created>
  <dcterms:modified xsi:type="dcterms:W3CDTF">2017-07-28T22:44:14Z</dcterms:modified>
</cp:coreProperties>
</file>