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1" r:id="rId8"/>
    <p:sldId id="267" r:id="rId9"/>
    <p:sldId id="279" r:id="rId10"/>
    <p:sldId id="268" r:id="rId11"/>
    <p:sldId id="269" r:id="rId12"/>
    <p:sldId id="270" r:id="rId13"/>
    <p:sldId id="261" r:id="rId14"/>
    <p:sldId id="276" r:id="rId15"/>
    <p:sldId id="262" r:id="rId16"/>
    <p:sldId id="264" r:id="rId17"/>
    <p:sldId id="278" r:id="rId18"/>
    <p:sldId id="265" r:id="rId19"/>
    <p:sldId id="273" r:id="rId20"/>
    <p:sldId id="280" r:id="rId21"/>
    <p:sldId id="281" r:id="rId22"/>
    <p:sldId id="266" r:id="rId23"/>
    <p:sldId id="296" r:id="rId24"/>
    <p:sldId id="297" r:id="rId25"/>
    <p:sldId id="295" r:id="rId26"/>
    <p:sldId id="292" r:id="rId27"/>
    <p:sldId id="274" r:id="rId28"/>
    <p:sldId id="283" r:id="rId29"/>
    <p:sldId id="284" r:id="rId30"/>
    <p:sldId id="285" r:id="rId31"/>
    <p:sldId id="286" r:id="rId32"/>
    <p:sldId id="272" r:id="rId33"/>
    <p:sldId id="298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pl-PL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" y="1755775"/>
            <a:ext cx="8491537" cy="1679575"/>
          </a:xfrm>
        </p:spPr>
        <p:txBody>
          <a:bodyPr/>
          <a:lstStyle/>
          <a:p>
            <a:r>
              <a:rPr lang="en-US" dirty="0">
                <a:effectLst/>
              </a:rPr>
              <a:t> </a:t>
            </a:r>
            <a:br>
              <a:rPr lang="en-US" dirty="0">
                <a:effectLst/>
              </a:rPr>
            </a:br>
            <a:r>
              <a:rPr lang="en-US" sz="3600" b="0" dirty="0">
                <a:effectLst/>
              </a:rPr>
              <a:t>Fairy Tales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smtClean="0">
                <a:effectLst/>
              </a:rPr>
              <a:t/>
            </a:r>
            <a:br>
              <a:rPr lang="en-US" sz="2800" b="0" dirty="0" smtClean="0">
                <a:effectLst/>
              </a:rPr>
            </a:br>
            <a:r>
              <a:rPr lang="en-US" sz="2800" b="0" dirty="0" smtClean="0">
                <a:effectLst/>
              </a:rPr>
              <a:t>in </a:t>
            </a:r>
            <a:r>
              <a:rPr lang="en-US" sz="2800" b="0" dirty="0">
                <a:effectLst/>
              </a:rPr>
              <a:t>Polish Advanced </a:t>
            </a:r>
            <a:r>
              <a:rPr lang="en-US" sz="2800" b="0" dirty="0" smtClean="0">
                <a:effectLst/>
              </a:rPr>
              <a:t>Heritage</a:t>
            </a:r>
            <a:br>
              <a:rPr lang="en-US" sz="2800" b="0" dirty="0" smtClean="0">
                <a:effectLst/>
              </a:rPr>
            </a:br>
            <a:r>
              <a:rPr lang="en-US" sz="2800" b="0" dirty="0" smtClean="0">
                <a:effectLst/>
              </a:rPr>
              <a:t> </a:t>
            </a:r>
            <a:r>
              <a:rPr lang="en-US" sz="2800" b="0" dirty="0">
                <a:effectLst/>
              </a:rPr>
              <a:t>Composition Classes</a:t>
            </a:r>
            <a:br>
              <a:rPr lang="en-US" sz="2800" b="0" dirty="0">
                <a:effectLst/>
              </a:rPr>
            </a:b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 smtClean="0">
                <a:effectLst/>
              </a:rPr>
              <a:t>Strategies </a:t>
            </a:r>
            <a:r>
              <a:rPr lang="en-US" sz="8000" dirty="0">
                <a:effectLst/>
              </a:rPr>
              <a:t>for Building a Successful Polish Language Program</a:t>
            </a:r>
          </a:p>
          <a:p>
            <a:r>
              <a:rPr lang="en-US" sz="8000" dirty="0">
                <a:effectLst/>
              </a:rPr>
              <a:t>Professional Development Workshop for Instructors of Polish</a:t>
            </a:r>
          </a:p>
          <a:p>
            <a:r>
              <a:rPr lang="en-US" sz="8000" dirty="0">
                <a:effectLst/>
              </a:rPr>
              <a:t>University of Chicago, </a:t>
            </a:r>
            <a:r>
              <a:rPr lang="en-US" sz="8000" dirty="0" smtClean="0">
                <a:effectLst/>
              </a:rPr>
              <a:t> May </a:t>
            </a:r>
            <a:r>
              <a:rPr lang="en-US" sz="8000" dirty="0">
                <a:effectLst/>
              </a:rPr>
              <a:t>2, </a:t>
            </a:r>
            <a:r>
              <a:rPr lang="en-US" sz="8000" dirty="0" smtClean="0">
                <a:effectLst/>
              </a:rPr>
              <a:t>2015</a:t>
            </a:r>
            <a:r>
              <a:rPr lang="en-US" sz="8000" dirty="0" smtClean="0"/>
              <a:t> </a:t>
            </a:r>
          </a:p>
          <a:p>
            <a:endParaRPr lang="en-US" sz="8000" b="1" dirty="0" smtClean="0"/>
          </a:p>
          <a:p>
            <a:r>
              <a:rPr lang="en-US" sz="9600" dirty="0" smtClean="0"/>
              <a:t>Anna Gąsienica Byrcyn, Ph.D.</a:t>
            </a:r>
          </a:p>
          <a:p>
            <a:r>
              <a:rPr lang="en-US" sz="8000" dirty="0" smtClean="0"/>
              <a:t>Loyola University</a:t>
            </a:r>
          </a:p>
          <a:p>
            <a:r>
              <a:rPr lang="en-US" sz="8000" dirty="0" smtClean="0"/>
              <a:t>agasienicabyrcyn@luc.edu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5578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effectLst/>
              </a:rPr>
              <a:t>Marian </a:t>
            </a:r>
            <a:r>
              <a:rPr lang="en-US" dirty="0">
                <a:effectLst/>
              </a:rPr>
              <a:t>Pankowski, in his book, </a:t>
            </a:r>
            <a:r>
              <a:rPr lang="en-US" sz="2800" i="1" dirty="0">
                <a:effectLst/>
              </a:rPr>
              <a:t>Leśmian, czyli bunt poety przeciw granicom</a:t>
            </a:r>
            <a:r>
              <a:rPr lang="en-US" i="1" dirty="0">
                <a:effectLst/>
              </a:rPr>
              <a:t>,</a:t>
            </a:r>
            <a:r>
              <a:rPr lang="en-US" dirty="0">
                <a:effectLst/>
              </a:rPr>
              <a:t> suggests that the Oriental setting of </a:t>
            </a:r>
            <a:r>
              <a:rPr lang="en-US" i="1" dirty="0">
                <a:effectLst/>
              </a:rPr>
              <a:t>The Adventures of Sindbad the Sailor</a:t>
            </a:r>
            <a:r>
              <a:rPr lang="en-US" dirty="0">
                <a:effectLst/>
              </a:rPr>
              <a:t> has its roots in </a:t>
            </a:r>
            <a:r>
              <a:rPr lang="en-US" sz="3500" dirty="0">
                <a:effectLst/>
              </a:rPr>
              <a:t>the lavish Polish Baroque, the Sarmatian culture</a:t>
            </a:r>
            <a:r>
              <a:rPr lang="en-US" dirty="0">
                <a:effectLst/>
              </a:rPr>
              <a:t> which adopted luxurious decorations of homes, exquisite attire, and arms ornamented with gems from the East, Turkey in particular.  </a:t>
            </a:r>
            <a:r>
              <a:rPr lang="en-US" dirty="0" smtClean="0">
                <a:effectLst/>
              </a:rPr>
              <a:t>After </a:t>
            </a:r>
            <a:r>
              <a:rPr lang="en-US" dirty="0">
                <a:effectLst/>
              </a:rPr>
              <a:t>King Jan Sobieski’s victory of Vienna in 1683 the Oriental </a:t>
            </a:r>
            <a:r>
              <a:rPr lang="en-US" dirty="0" smtClean="0">
                <a:effectLst/>
              </a:rPr>
              <a:t>character intensified </a:t>
            </a:r>
            <a:r>
              <a:rPr lang="en-US" dirty="0">
                <a:effectLst/>
              </a:rPr>
              <a:t>in Polish culture.  </a:t>
            </a:r>
            <a:endParaRPr lang="en-US" dirty="0" smtClean="0">
              <a:effectLst/>
            </a:endParaRPr>
          </a:p>
          <a:p>
            <a:pPr algn="just"/>
            <a:r>
              <a:rPr lang="en-US" dirty="0" smtClean="0">
                <a:effectLst/>
              </a:rPr>
              <a:t>As </a:t>
            </a:r>
            <a:r>
              <a:rPr lang="en-US" dirty="0">
                <a:effectLst/>
              </a:rPr>
              <a:t>an example of Leśmian’s Baroque aesthetics, Pankowski cites the passage describing in great splendor the Valley of the Diamonds in </a:t>
            </a:r>
            <a:r>
              <a:rPr lang="en-US" i="1" dirty="0">
                <a:effectLst/>
              </a:rPr>
              <a:t>Sindbad’</a:t>
            </a:r>
            <a:r>
              <a:rPr lang="en-US" dirty="0">
                <a:effectLst/>
              </a:rPr>
              <a:t>s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second voyage.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3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effectLst/>
              </a:rPr>
              <a:t>Tymoteusz </a:t>
            </a:r>
            <a:r>
              <a:rPr lang="en-US" dirty="0">
                <a:effectLst/>
              </a:rPr>
              <a:t>Karpowicz, an outstanding Polish poet, in his book </a:t>
            </a:r>
            <a:r>
              <a:rPr lang="en-US" sz="2600" i="1" dirty="0">
                <a:effectLst/>
              </a:rPr>
              <a:t>Poezja niemożliwa</a:t>
            </a:r>
            <a:r>
              <a:rPr lang="en-US" sz="2600" dirty="0">
                <a:effectLst/>
              </a:rPr>
              <a:t> </a:t>
            </a:r>
            <a:r>
              <a:rPr lang="en-US" dirty="0">
                <a:effectLst/>
              </a:rPr>
              <a:t>sees Leśmian’s </a:t>
            </a:r>
            <a:r>
              <a:rPr lang="en-US" i="1" dirty="0">
                <a:effectLst/>
              </a:rPr>
              <a:t>Adventures</a:t>
            </a:r>
            <a:r>
              <a:rPr lang="en-US" dirty="0">
                <a:effectLst/>
              </a:rPr>
              <a:t> as essentially philosophical tales. </a:t>
            </a:r>
            <a:endParaRPr lang="en-US" dirty="0" smtClean="0">
              <a:effectLst/>
            </a:endParaRPr>
          </a:p>
          <a:p>
            <a:pPr algn="just"/>
            <a:r>
              <a:rPr lang="en-US" dirty="0" smtClean="0">
                <a:effectLst/>
              </a:rPr>
              <a:t>Karpowicz </a:t>
            </a:r>
            <a:r>
              <a:rPr lang="en-US" dirty="0">
                <a:effectLst/>
              </a:rPr>
              <a:t>considered Leśmian to be a philosopher rather than an aesthete.   </a:t>
            </a:r>
            <a:endParaRPr lang="en-US" dirty="0" smtClean="0">
              <a:effectLst/>
            </a:endParaRPr>
          </a:p>
          <a:p>
            <a:pPr algn="just"/>
            <a:r>
              <a:rPr lang="en-US" dirty="0" smtClean="0">
                <a:effectLst/>
              </a:rPr>
              <a:t>One </a:t>
            </a:r>
            <a:r>
              <a:rPr lang="en-US" dirty="0">
                <a:effectLst/>
              </a:rPr>
              <a:t>of Karpowicz’s favorite stories to illustrate his point is Sindbad’s fourth adventure.  Sindbad and sailors are shipwrecked on the island settled by the cannibal dwarfs. The dwarfs are very hospitable. </a:t>
            </a:r>
            <a:r>
              <a:rPr lang="en-US" dirty="0" smtClean="0">
                <a:effectLst/>
              </a:rPr>
              <a:t> They offer a magical potion that leads to loss of memory.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5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effectLst/>
              </a:rPr>
              <a:t>The sailors lose their </a:t>
            </a:r>
            <a:r>
              <a:rPr lang="en-US" dirty="0">
                <a:effectLst/>
              </a:rPr>
              <a:t>memory </a:t>
            </a:r>
            <a:r>
              <a:rPr lang="en-US" dirty="0" smtClean="0">
                <a:effectLst/>
              </a:rPr>
              <a:t>and that leads </a:t>
            </a:r>
            <a:r>
              <a:rPr lang="en-US" dirty="0">
                <a:effectLst/>
              </a:rPr>
              <a:t>them to an absurd death of self-devouring</a:t>
            </a:r>
            <a:r>
              <a:rPr lang="en-US" dirty="0" smtClean="0">
                <a:effectLst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algn="just"/>
            <a:r>
              <a:rPr lang="en-US" dirty="0" smtClean="0">
                <a:effectLst/>
              </a:rPr>
              <a:t>Hence</a:t>
            </a:r>
            <a:r>
              <a:rPr lang="en-US" dirty="0">
                <a:effectLst/>
              </a:rPr>
              <a:t>, </a:t>
            </a:r>
            <a:r>
              <a:rPr lang="en-US" sz="3600" dirty="0">
                <a:effectLst/>
              </a:rPr>
              <a:t>memory</a:t>
            </a:r>
            <a:r>
              <a:rPr lang="en-US" dirty="0">
                <a:effectLst/>
              </a:rPr>
              <a:t>, according to Karpowicz, </a:t>
            </a:r>
            <a:r>
              <a:rPr lang="en-US" sz="3600" dirty="0">
                <a:effectLst/>
              </a:rPr>
              <a:t>saves us from </a:t>
            </a:r>
            <a:r>
              <a:rPr lang="en-US" sz="3600" dirty="0" smtClean="0">
                <a:effectLst/>
              </a:rPr>
              <a:t>the world </a:t>
            </a:r>
            <a:r>
              <a:rPr lang="en-US" sz="3600" dirty="0">
                <a:effectLst/>
              </a:rPr>
              <a:t>that devours us.       </a:t>
            </a:r>
            <a:endParaRPr lang="en-US" sz="3600" dirty="0" smtClean="0">
              <a:effectLst/>
            </a:endParaRPr>
          </a:p>
          <a:p>
            <a:pPr marL="0" indent="0" algn="just">
              <a:buNone/>
            </a:pPr>
            <a:endParaRPr lang="en-US" sz="36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9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ead </a:t>
            </a:r>
            <a:r>
              <a:rPr lang="en-US" dirty="0">
                <a:effectLst/>
              </a:rPr>
              <a:t>Le</a:t>
            </a:r>
            <a:r>
              <a:rPr lang="pl-PL" dirty="0">
                <a:effectLst/>
              </a:rPr>
              <a:t>śmian</a:t>
            </a:r>
            <a:r>
              <a:rPr lang="en-US" dirty="0">
                <a:effectLst/>
              </a:rPr>
              <a:t>’s </a:t>
            </a:r>
            <a:r>
              <a:rPr lang="en-US" i="1" dirty="0">
                <a:effectLst/>
              </a:rPr>
              <a:t>Adventures of Sindbad the Sailor</a:t>
            </a:r>
            <a:r>
              <a:rPr lang="en-US" dirty="0">
                <a:effectLst/>
              </a:rPr>
              <a:t> on several </a:t>
            </a:r>
            <a:r>
              <a:rPr lang="en-US" dirty="0" smtClean="0">
                <a:effectLst/>
              </a:rPr>
              <a:t>levels</a:t>
            </a:r>
            <a:r>
              <a:rPr lang="en-US" i="1" dirty="0" smtClean="0">
                <a:effectLst/>
              </a:rPr>
              <a:t> </a:t>
            </a:r>
            <a:r>
              <a:rPr lang="en-US" dirty="0" smtClean="0">
                <a:effectLst/>
              </a:rPr>
              <a:t>as: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 an excellent fairy </a:t>
            </a:r>
            <a:r>
              <a:rPr lang="en-US" dirty="0">
                <a:effectLst/>
              </a:rPr>
              <a:t>tale </a:t>
            </a:r>
            <a:r>
              <a:rPr lang="en-US" dirty="0" smtClean="0">
                <a:effectLst/>
              </a:rPr>
              <a:t>in poetic prose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mesmerizing philosophical tale 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captivating book of adventure &amp;</a:t>
            </a:r>
            <a:r>
              <a:rPr lang="en-US" dirty="0" smtClean="0">
                <a:effectLst/>
              </a:rPr>
              <a:t> fantasy   </a:t>
            </a:r>
          </a:p>
          <a:p>
            <a:r>
              <a:rPr lang="en-US" dirty="0" smtClean="0">
                <a:effectLst/>
              </a:rPr>
              <a:t> the </a:t>
            </a:r>
            <a:r>
              <a:rPr lang="en-US" dirty="0">
                <a:effectLst/>
              </a:rPr>
              <a:t>author’s  dream of travels and </a:t>
            </a:r>
            <a:r>
              <a:rPr lang="en-US" dirty="0" smtClean="0">
                <a:effectLst/>
              </a:rPr>
              <a:t>wealth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metaphor of one’s life as a </a:t>
            </a:r>
            <a:r>
              <a:rPr lang="en-US" dirty="0" smtClean="0">
                <a:effectLst/>
              </a:rPr>
              <a:t>journey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1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6569" r="-66569"/>
          <a:stretch>
            <a:fillRect/>
          </a:stretch>
        </p:blipFill>
        <p:spPr>
          <a:xfrm>
            <a:off x="0" y="1260475"/>
            <a:ext cx="8843963" cy="5248275"/>
          </a:xfrm>
        </p:spPr>
      </p:pic>
    </p:spTree>
    <p:extLst>
      <p:ext uri="{BB962C8B-B14F-4D97-AF65-F5344CB8AC3E}">
        <p14:creationId xmlns:p14="http://schemas.microsoft.com/office/powerpoint/2010/main" val="47430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While reading</a:t>
            </a:r>
            <a:r>
              <a:rPr lang="en-US" sz="11200" dirty="0" smtClean="0"/>
              <a:t>:</a:t>
            </a:r>
          </a:p>
          <a:p>
            <a:pPr algn="just"/>
            <a:r>
              <a:rPr lang="en-US" sz="7400" dirty="0" smtClean="0">
                <a:effectLst/>
              </a:rPr>
              <a:t>look </a:t>
            </a:r>
            <a:r>
              <a:rPr lang="en-US" sz="7400" dirty="0">
                <a:effectLst/>
              </a:rPr>
              <a:t>for Le</a:t>
            </a:r>
            <a:r>
              <a:rPr lang="pl-PL" sz="7400" dirty="0">
                <a:effectLst/>
              </a:rPr>
              <a:t>śmian</a:t>
            </a:r>
            <a:r>
              <a:rPr lang="en-US" sz="7400" dirty="0">
                <a:effectLst/>
              </a:rPr>
              <a:t>’s brilliant </a:t>
            </a:r>
            <a:r>
              <a:rPr lang="en-US" sz="12800" dirty="0">
                <a:effectLst/>
              </a:rPr>
              <a:t>humor, grotesque</a:t>
            </a:r>
            <a:r>
              <a:rPr lang="en-US" sz="7400" dirty="0">
                <a:effectLst/>
              </a:rPr>
              <a:t>, &amp;</a:t>
            </a:r>
            <a:r>
              <a:rPr lang="en-US" sz="7400" dirty="0" smtClean="0">
                <a:effectLst/>
              </a:rPr>
              <a:t> </a:t>
            </a:r>
            <a:r>
              <a:rPr lang="en-US" sz="12800" dirty="0">
                <a:effectLst/>
              </a:rPr>
              <a:t>wit</a:t>
            </a:r>
            <a:r>
              <a:rPr lang="en-US" sz="7400" dirty="0">
                <a:effectLst/>
              </a:rPr>
              <a:t>, </a:t>
            </a:r>
            <a:r>
              <a:rPr lang="en-US" sz="7400" dirty="0" smtClean="0">
                <a:effectLst/>
              </a:rPr>
              <a:t>especially </a:t>
            </a:r>
            <a:r>
              <a:rPr lang="en-US" sz="7400" dirty="0">
                <a:effectLst/>
              </a:rPr>
              <a:t>evident in the presentation of the imaginative protagonists and the comic &amp;</a:t>
            </a:r>
            <a:r>
              <a:rPr lang="en-US" sz="7400" dirty="0" smtClean="0">
                <a:effectLst/>
              </a:rPr>
              <a:t> </a:t>
            </a:r>
            <a:r>
              <a:rPr lang="en-US" sz="7400" dirty="0">
                <a:effectLst/>
              </a:rPr>
              <a:t>unexpected situations they find themselves </a:t>
            </a:r>
            <a:r>
              <a:rPr lang="en-US" sz="7400" dirty="0" smtClean="0">
                <a:effectLst/>
              </a:rPr>
              <a:t>in</a:t>
            </a:r>
            <a:endParaRPr lang="en-US" sz="7400" dirty="0">
              <a:effectLst/>
            </a:endParaRPr>
          </a:p>
          <a:p>
            <a:pPr algn="just"/>
            <a:r>
              <a:rPr lang="en-US" sz="7400" dirty="0" smtClean="0">
                <a:effectLst/>
              </a:rPr>
              <a:t>pay </a:t>
            </a:r>
            <a:r>
              <a:rPr lang="en-US" sz="7400" dirty="0">
                <a:effectLst/>
              </a:rPr>
              <a:t>attention to the theme on the creative </a:t>
            </a:r>
            <a:r>
              <a:rPr lang="en-US" sz="12800" dirty="0">
                <a:effectLst/>
              </a:rPr>
              <a:t>process </a:t>
            </a:r>
            <a:r>
              <a:rPr lang="en-US" sz="12800" dirty="0" smtClean="0">
                <a:effectLst/>
              </a:rPr>
              <a:t>of writing</a:t>
            </a:r>
            <a:r>
              <a:rPr lang="en-US" sz="7400" dirty="0" smtClean="0">
                <a:effectLst/>
              </a:rPr>
              <a:t> </a:t>
            </a:r>
            <a:r>
              <a:rPr lang="en-US" sz="7400" dirty="0">
                <a:effectLst/>
              </a:rPr>
              <a:t>presented in the grotesque figure of  Uncle </a:t>
            </a:r>
            <a:r>
              <a:rPr lang="en-US" sz="7400" dirty="0" smtClean="0">
                <a:effectLst/>
              </a:rPr>
              <a:t>Tarabuk</a:t>
            </a:r>
            <a:endParaRPr lang="en-US" sz="7400" dirty="0">
              <a:effectLst/>
            </a:endParaRPr>
          </a:p>
          <a:p>
            <a:pPr lvl="0" algn="just"/>
            <a:r>
              <a:rPr lang="en-US" sz="7400" dirty="0" smtClean="0">
                <a:effectLst/>
              </a:rPr>
              <a:t>focus </a:t>
            </a:r>
            <a:r>
              <a:rPr lang="en-US" sz="7400" dirty="0">
                <a:effectLst/>
              </a:rPr>
              <a:t>on the lively ambiance of the tales &amp;</a:t>
            </a:r>
            <a:r>
              <a:rPr lang="en-US" sz="7400" dirty="0" smtClean="0">
                <a:effectLst/>
              </a:rPr>
              <a:t> </a:t>
            </a:r>
            <a:r>
              <a:rPr lang="en-US" sz="7400" dirty="0">
                <a:effectLst/>
              </a:rPr>
              <a:t>their colorful Oriental </a:t>
            </a:r>
            <a:r>
              <a:rPr lang="en-US" sz="7400" dirty="0" smtClean="0">
                <a:effectLst/>
              </a:rPr>
              <a:t>motifs</a:t>
            </a:r>
            <a:endParaRPr lang="en-US" sz="7400" dirty="0">
              <a:effectLst/>
            </a:endParaRPr>
          </a:p>
          <a:p>
            <a:pPr algn="just"/>
            <a:r>
              <a:rPr lang="en-US" sz="7400" dirty="0" smtClean="0">
                <a:effectLst/>
              </a:rPr>
              <a:t>concentrate </a:t>
            </a:r>
            <a:r>
              <a:rPr lang="en-US" sz="7400" dirty="0">
                <a:effectLst/>
              </a:rPr>
              <a:t>on the exciting plot with its unusual  </a:t>
            </a:r>
            <a:r>
              <a:rPr lang="en-US" sz="7400" dirty="0" smtClean="0">
                <a:effectLst/>
              </a:rPr>
              <a:t>&amp; </a:t>
            </a:r>
            <a:r>
              <a:rPr lang="en-US" sz="7400" dirty="0">
                <a:effectLst/>
              </a:rPr>
              <a:t>enthralling </a:t>
            </a:r>
            <a:r>
              <a:rPr lang="en-US" sz="7400" dirty="0" smtClean="0">
                <a:effectLst/>
              </a:rPr>
              <a:t>action</a:t>
            </a:r>
            <a:endParaRPr lang="en-US" sz="7400" dirty="0">
              <a:effectLst/>
            </a:endParaRPr>
          </a:p>
          <a:p>
            <a:pPr marL="0" indent="0">
              <a:buNone/>
            </a:pPr>
            <a:r>
              <a:rPr lang="en-US" sz="7400" dirty="0">
                <a:effectLst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7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>
                <a:effectLst/>
              </a:rPr>
              <a:t>Le</a:t>
            </a:r>
            <a:r>
              <a:rPr lang="pl-PL" sz="9600" dirty="0">
                <a:effectLst/>
              </a:rPr>
              <a:t>śmian</a:t>
            </a:r>
            <a:r>
              <a:rPr lang="en-US" sz="9600" dirty="0">
                <a:effectLst/>
              </a:rPr>
              <a:t>’s </a:t>
            </a:r>
            <a:r>
              <a:rPr lang="en-US" sz="9600" i="1" dirty="0" smtClean="0">
                <a:effectLst/>
              </a:rPr>
              <a:t>Adventures</a:t>
            </a:r>
            <a:r>
              <a:rPr lang="en-US" sz="9600" dirty="0" smtClean="0">
                <a:effectLst/>
              </a:rPr>
              <a:t> </a:t>
            </a:r>
            <a:r>
              <a:rPr lang="en-US" sz="9600" dirty="0">
                <a:effectLst/>
              </a:rPr>
              <a:t>serves as a </a:t>
            </a:r>
            <a:r>
              <a:rPr lang="en-US" sz="9600" dirty="0" smtClean="0">
                <a:effectLst/>
              </a:rPr>
              <a:t>great </a:t>
            </a:r>
            <a:r>
              <a:rPr lang="en-US" sz="9600" dirty="0">
                <a:effectLst/>
              </a:rPr>
              <a:t>model to write a fairy tale </a:t>
            </a:r>
            <a:r>
              <a:rPr lang="en-US" sz="9600" dirty="0" smtClean="0">
                <a:effectLst/>
              </a:rPr>
              <a:t>on:</a:t>
            </a:r>
          </a:p>
          <a:p>
            <a:r>
              <a:rPr lang="en-US" sz="7400" dirty="0">
                <a:effectLst/>
              </a:rPr>
              <a:t>j</a:t>
            </a:r>
            <a:r>
              <a:rPr lang="en-US" sz="7400" dirty="0" smtClean="0">
                <a:effectLst/>
              </a:rPr>
              <a:t>ourney/travel     (Sindbad’s 7 voyages)      </a:t>
            </a:r>
            <a:endParaRPr lang="en-US" sz="7400" dirty="0">
              <a:effectLst/>
            </a:endParaRPr>
          </a:p>
          <a:p>
            <a:pPr lvl="0"/>
            <a:r>
              <a:rPr lang="en-US" sz="7400" dirty="0">
                <a:effectLst/>
              </a:rPr>
              <a:t>w</a:t>
            </a:r>
            <a:r>
              <a:rPr lang="en-US" sz="7400" dirty="0" smtClean="0">
                <a:effectLst/>
              </a:rPr>
              <a:t>riting process    (uncle Tarabuk, flaming Seramina)</a:t>
            </a:r>
            <a:endParaRPr lang="en-US" sz="7400" dirty="0">
              <a:effectLst/>
            </a:endParaRPr>
          </a:p>
          <a:p>
            <a:pPr lvl="0"/>
            <a:r>
              <a:rPr lang="en-US" sz="7400" dirty="0">
                <a:effectLst/>
              </a:rPr>
              <a:t>body </a:t>
            </a:r>
            <a:r>
              <a:rPr lang="en-US" sz="7400" dirty="0" smtClean="0">
                <a:effectLst/>
              </a:rPr>
              <a:t>parts	</a:t>
            </a:r>
            <a:r>
              <a:rPr lang="en-US" sz="7400" dirty="0">
                <a:effectLst/>
              </a:rPr>
              <a:t> </a:t>
            </a:r>
            <a:r>
              <a:rPr lang="en-US" sz="7400" dirty="0" smtClean="0">
                <a:effectLst/>
              </a:rPr>
              <a:t>         (cannibal dwarfs)</a:t>
            </a:r>
            <a:endParaRPr lang="en-US" sz="7400" dirty="0">
              <a:effectLst/>
            </a:endParaRPr>
          </a:p>
          <a:p>
            <a:pPr lvl="0"/>
            <a:r>
              <a:rPr lang="en-US" sz="7400" dirty="0" smtClean="0">
                <a:effectLst/>
              </a:rPr>
              <a:t>color	</a:t>
            </a:r>
            <a:r>
              <a:rPr lang="en-US" sz="7400" dirty="0">
                <a:effectLst/>
              </a:rPr>
              <a:t>  </a:t>
            </a:r>
            <a:r>
              <a:rPr lang="en-US" sz="7400" dirty="0" smtClean="0">
                <a:effectLst/>
              </a:rPr>
              <a:t>        (green horses, blue </a:t>
            </a:r>
            <a:r>
              <a:rPr lang="en-US" sz="7400" dirty="0" smtClean="0">
                <a:effectLst/>
              </a:rPr>
              <a:t>city, black </a:t>
            </a:r>
            <a:r>
              <a:rPr lang="en-US" sz="7400" dirty="0" err="1" smtClean="0">
                <a:effectLst/>
              </a:rPr>
              <a:t>Armina</a:t>
            </a:r>
            <a:r>
              <a:rPr lang="en-US" sz="7400" dirty="0" smtClean="0">
                <a:effectLst/>
              </a:rPr>
              <a:t>)</a:t>
            </a:r>
            <a:endParaRPr lang="en-US" sz="7400" dirty="0">
              <a:effectLst/>
            </a:endParaRPr>
          </a:p>
          <a:p>
            <a:pPr lvl="0"/>
            <a:r>
              <a:rPr lang="en-US" sz="7400" dirty="0">
                <a:effectLst/>
              </a:rPr>
              <a:t>m</a:t>
            </a:r>
            <a:r>
              <a:rPr lang="en-US" sz="7400" dirty="0" smtClean="0">
                <a:effectLst/>
              </a:rPr>
              <a:t>usic	</a:t>
            </a:r>
            <a:r>
              <a:rPr lang="en-US" sz="7400" dirty="0">
                <a:effectLst/>
              </a:rPr>
              <a:t> </a:t>
            </a:r>
            <a:r>
              <a:rPr lang="en-US" sz="7400" dirty="0" smtClean="0">
                <a:effectLst/>
              </a:rPr>
              <a:t>          (Urgela</a:t>
            </a:r>
            <a:r>
              <a:rPr lang="en-US" sz="7400" dirty="0">
                <a:effectLst/>
              </a:rPr>
              <a:t>)</a:t>
            </a:r>
          </a:p>
          <a:p>
            <a:pPr lvl="0"/>
            <a:r>
              <a:rPr lang="en-US" sz="7400" dirty="0">
                <a:effectLst/>
              </a:rPr>
              <a:t>d</a:t>
            </a:r>
            <a:r>
              <a:rPr lang="en-US" sz="7400" dirty="0" smtClean="0">
                <a:effectLst/>
              </a:rPr>
              <a:t>ance	</a:t>
            </a:r>
            <a:r>
              <a:rPr lang="en-US" sz="7400" dirty="0">
                <a:effectLst/>
              </a:rPr>
              <a:t> </a:t>
            </a:r>
            <a:r>
              <a:rPr lang="en-US" sz="7400" dirty="0" smtClean="0">
                <a:effectLst/>
              </a:rPr>
              <a:t>          (green horses, willow, stream, fish)</a:t>
            </a:r>
            <a:endParaRPr lang="en-US" sz="7400" dirty="0">
              <a:effectLst/>
            </a:endParaRPr>
          </a:p>
          <a:p>
            <a:pPr lvl="0"/>
            <a:r>
              <a:rPr lang="en-US" sz="7400" dirty="0">
                <a:effectLst/>
              </a:rPr>
              <a:t>e</a:t>
            </a:r>
            <a:r>
              <a:rPr lang="en-US" sz="7400" dirty="0" smtClean="0">
                <a:effectLst/>
              </a:rPr>
              <a:t>ating &amp; drinking</a:t>
            </a:r>
            <a:r>
              <a:rPr lang="en-US" sz="7400" dirty="0">
                <a:effectLst/>
              </a:rPr>
              <a:t> </a:t>
            </a:r>
            <a:r>
              <a:rPr lang="en-US" sz="7400" dirty="0" smtClean="0">
                <a:effectLst/>
              </a:rPr>
              <a:t> (Stella, cannibal </a:t>
            </a:r>
            <a:r>
              <a:rPr lang="en-US" sz="7400" dirty="0" smtClean="0">
                <a:effectLst/>
              </a:rPr>
              <a:t>dwarfs, </a:t>
            </a:r>
            <a:r>
              <a:rPr lang="en-US" sz="7400" dirty="0" err="1" smtClean="0">
                <a:effectLst/>
              </a:rPr>
              <a:t>Najdroższa</a:t>
            </a:r>
            <a:r>
              <a:rPr lang="en-US" sz="7400" dirty="0" smtClean="0">
                <a:effectLst/>
              </a:rPr>
              <a:t>)      </a:t>
            </a:r>
            <a:endParaRPr lang="en-US" sz="7400" dirty="0" smtClean="0">
              <a:effectLst/>
            </a:endParaRPr>
          </a:p>
          <a:p>
            <a:pPr marL="0" lvl="0" indent="0">
              <a:buNone/>
            </a:pPr>
            <a:r>
              <a:rPr lang="en-US" sz="7400" dirty="0" smtClean="0">
                <a:effectLst/>
              </a:rPr>
              <a:t>                                       </a:t>
            </a:r>
            <a:endParaRPr lang="en-US" sz="7400" dirty="0" smtClean="0">
              <a:effectLst/>
            </a:endParaRPr>
          </a:p>
          <a:p>
            <a:pPr marL="0" lvl="0" indent="0">
              <a:buNone/>
            </a:pPr>
            <a:endParaRPr lang="en-US" sz="7400" dirty="0">
              <a:effectLst/>
            </a:endParaRPr>
          </a:p>
          <a:p>
            <a:pPr marL="0" indent="0">
              <a:buNone/>
            </a:pPr>
            <a:endParaRPr lang="en-US" sz="7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876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Dancing Green Seahorse </a:t>
            </a:r>
            <a:endParaRPr lang="en-US" sz="32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491" r="-8491"/>
          <a:stretch>
            <a:fillRect/>
          </a:stretch>
        </p:blipFill>
        <p:spPr>
          <a:xfrm>
            <a:off x="-899627" y="1028701"/>
            <a:ext cx="10848439" cy="6436201"/>
          </a:xfrm>
        </p:spPr>
      </p:pic>
    </p:spTree>
    <p:extLst>
      <p:ext uri="{BB962C8B-B14F-4D97-AF65-F5344CB8AC3E}">
        <p14:creationId xmlns:p14="http://schemas.microsoft.com/office/powerpoint/2010/main" val="8462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effectLst/>
              </a:rPr>
              <a:t>Students  </a:t>
            </a:r>
            <a:r>
              <a:rPr lang="en-US" dirty="0">
                <a:effectLst/>
              </a:rPr>
              <a:t>write their own fairy </a:t>
            </a:r>
            <a:r>
              <a:rPr lang="en-US" dirty="0" smtClean="0">
                <a:effectLst/>
              </a:rPr>
              <a:t>tale after  reading Leśmian’s </a:t>
            </a:r>
            <a:r>
              <a:rPr lang="en-US" i="1" dirty="0" smtClean="0">
                <a:effectLst/>
              </a:rPr>
              <a:t>Adventures </a:t>
            </a:r>
            <a:r>
              <a:rPr lang="en-US" dirty="0" smtClean="0">
                <a:effectLst/>
              </a:rPr>
              <a:t>or a selection from his work on </a:t>
            </a:r>
            <a:r>
              <a:rPr lang="en-US" dirty="0">
                <a:effectLst/>
              </a:rPr>
              <a:t>one of the </a:t>
            </a:r>
            <a:r>
              <a:rPr lang="en-US" dirty="0" smtClean="0">
                <a:effectLst/>
              </a:rPr>
              <a:t>themes. 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algn="just"/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heir </a:t>
            </a:r>
            <a:r>
              <a:rPr lang="en-US" dirty="0">
                <a:effectLst/>
              </a:rPr>
              <a:t>imagination gets wild producing  </a:t>
            </a:r>
            <a:r>
              <a:rPr lang="en-US" dirty="0" smtClean="0">
                <a:effectLst/>
              </a:rPr>
              <a:t>fantastic  </a:t>
            </a:r>
            <a:r>
              <a:rPr lang="en-US" dirty="0">
                <a:effectLst/>
              </a:rPr>
              <a:t>tales.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Writing is a process involving multiple revisions.</a:t>
            </a:r>
          </a:p>
        </p:txBody>
      </p:sp>
    </p:spTree>
    <p:extLst>
      <p:ext uri="{BB962C8B-B14F-4D97-AF65-F5344CB8AC3E}">
        <p14:creationId xmlns:p14="http://schemas.microsoft.com/office/powerpoint/2010/main" val="147777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200" dirty="0" smtClean="0">
                <a:effectLst/>
              </a:rPr>
              <a:t>Writing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is </a:t>
            </a:r>
            <a:r>
              <a:rPr lang="en-US" dirty="0" smtClean="0">
                <a:effectLst/>
              </a:rPr>
              <a:t>a </a:t>
            </a:r>
            <a:r>
              <a:rPr lang="en-US" sz="3200" dirty="0" smtClean="0">
                <a:effectLst/>
              </a:rPr>
              <a:t>crucial </a:t>
            </a:r>
            <a:r>
              <a:rPr lang="en-US" sz="3200" dirty="0">
                <a:effectLst/>
              </a:rPr>
              <a:t>component </a:t>
            </a:r>
            <a:r>
              <a:rPr lang="en-US" dirty="0">
                <a:effectLst/>
              </a:rPr>
              <a:t>in </a:t>
            </a:r>
            <a:r>
              <a:rPr lang="en-US" dirty="0" smtClean="0">
                <a:effectLst/>
              </a:rPr>
              <a:t>language classes.</a:t>
            </a:r>
          </a:p>
          <a:p>
            <a:pPr algn="just"/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task of writing addresses diverse </a:t>
            </a:r>
            <a:r>
              <a:rPr lang="en-US" dirty="0" smtClean="0">
                <a:effectLst/>
              </a:rPr>
              <a:t>students’ </a:t>
            </a:r>
            <a:r>
              <a:rPr lang="en-US" dirty="0">
                <a:effectLst/>
              </a:rPr>
              <a:t>needs to develop effective skills in the area </a:t>
            </a:r>
            <a:r>
              <a:rPr lang="en-US" dirty="0" smtClean="0">
                <a:effectLst/>
              </a:rPr>
              <a:t>of:  </a:t>
            </a: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algn="just"/>
            <a:r>
              <a:rPr lang="en-US" sz="3200" dirty="0" smtClean="0">
                <a:effectLst/>
              </a:rPr>
              <a:t>critical thinking</a:t>
            </a:r>
          </a:p>
          <a:p>
            <a:pPr algn="just"/>
            <a:r>
              <a:rPr lang="en-US" dirty="0" smtClean="0">
                <a:effectLst/>
              </a:rPr>
              <a:t>  </a:t>
            </a:r>
            <a:r>
              <a:rPr lang="en-US" sz="3200" dirty="0" smtClean="0">
                <a:effectLst/>
              </a:rPr>
              <a:t>literacy</a:t>
            </a:r>
          </a:p>
          <a:p>
            <a:pPr algn="just"/>
            <a:r>
              <a:rPr lang="en-US" dirty="0" smtClean="0">
                <a:effectLst/>
              </a:rPr>
              <a:t>  </a:t>
            </a:r>
            <a:r>
              <a:rPr lang="en-US" sz="3200" dirty="0" smtClean="0">
                <a:effectLst/>
              </a:rPr>
              <a:t>composition capacities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An effective composition is </a:t>
            </a:r>
            <a:r>
              <a:rPr lang="en-US" sz="3200" dirty="0"/>
              <a:t>original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has </a:t>
            </a:r>
            <a:r>
              <a:rPr lang="en-US" sz="3200" dirty="0"/>
              <a:t>a captivating introduction </a:t>
            </a:r>
            <a:r>
              <a:rPr lang="en-US" dirty="0"/>
              <a:t>appealing to readers’ imagination, </a:t>
            </a:r>
            <a:r>
              <a:rPr lang="en-US" sz="3200" dirty="0"/>
              <a:t>well constructed arguments</a:t>
            </a:r>
            <a:r>
              <a:rPr lang="en-US" dirty="0"/>
              <a:t> &amp;  </a:t>
            </a:r>
            <a:r>
              <a:rPr lang="en-US" sz="3200" dirty="0"/>
              <a:t>a good conclusion.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4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Paragraphs are </a:t>
            </a:r>
            <a:r>
              <a:rPr lang="en-US" sz="3200" dirty="0"/>
              <a:t>well balanced </a:t>
            </a:r>
            <a:r>
              <a:rPr lang="en-US" dirty="0"/>
              <a:t>&amp; </a:t>
            </a:r>
            <a:r>
              <a:rPr lang="en-US" sz="3200" dirty="0"/>
              <a:t>organized</a:t>
            </a:r>
            <a:r>
              <a:rPr lang="en-US" dirty="0"/>
              <a:t> &amp; </a:t>
            </a:r>
            <a:r>
              <a:rPr lang="en-US" sz="3200" dirty="0"/>
              <a:t>linked to each other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style of a good composition is </a:t>
            </a:r>
            <a:r>
              <a:rPr lang="en-US" sz="3200" dirty="0"/>
              <a:t>expressive, clear</a:t>
            </a:r>
            <a:r>
              <a:rPr lang="en-US" dirty="0"/>
              <a:t>, &amp; </a:t>
            </a:r>
            <a:r>
              <a:rPr lang="en-US" sz="3200" dirty="0"/>
              <a:t>unique</a:t>
            </a:r>
            <a:r>
              <a:rPr lang="en-US" dirty="0"/>
              <a:t>  creating </a:t>
            </a:r>
            <a:r>
              <a:rPr lang="en-US" sz="3200" dirty="0"/>
              <a:t>an appropriate mood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3100" dirty="0">
                <a:effectLst/>
              </a:rPr>
              <a:t>Before </a:t>
            </a:r>
            <a:r>
              <a:rPr lang="en-US" sz="3100" dirty="0" smtClean="0">
                <a:effectLst/>
              </a:rPr>
              <a:t>submitting compositions students:</a:t>
            </a:r>
            <a:endParaRPr lang="en-US" sz="3100" dirty="0">
              <a:effectLst/>
            </a:endParaRPr>
          </a:p>
          <a:p>
            <a:pPr algn="just"/>
            <a:r>
              <a:rPr lang="en-US" sz="2800" dirty="0" smtClean="0">
                <a:effectLst/>
              </a:rPr>
              <a:t>write </a:t>
            </a:r>
            <a:r>
              <a:rPr lang="en-US" sz="2800" dirty="0">
                <a:effectLst/>
              </a:rPr>
              <a:t>a </a:t>
            </a:r>
            <a:r>
              <a:rPr lang="en-US" sz="2800" dirty="0" smtClean="0">
                <a:effectLst/>
              </a:rPr>
              <a:t>plan</a:t>
            </a:r>
            <a:endParaRPr lang="en-US" sz="2800" dirty="0">
              <a:effectLst/>
            </a:endParaRPr>
          </a:p>
          <a:p>
            <a:pPr algn="just"/>
            <a:r>
              <a:rPr lang="en-US" sz="2800" dirty="0">
                <a:effectLst/>
              </a:rPr>
              <a:t>r</a:t>
            </a:r>
            <a:r>
              <a:rPr lang="en-US" sz="2800" dirty="0" smtClean="0">
                <a:effectLst/>
              </a:rPr>
              <a:t>evise, make changes in the content</a:t>
            </a:r>
          </a:p>
          <a:p>
            <a:pPr lvl="0" algn="just"/>
            <a:r>
              <a:rPr lang="en-US" sz="2800" dirty="0">
                <a:effectLst/>
              </a:rPr>
              <a:t>reread  frequently what they </a:t>
            </a:r>
            <a:r>
              <a:rPr lang="en-US" sz="2800" dirty="0" smtClean="0">
                <a:effectLst/>
              </a:rPr>
              <a:t>write</a:t>
            </a:r>
          </a:p>
          <a:p>
            <a:pPr algn="just"/>
            <a:r>
              <a:rPr lang="en-US" sz="2800" dirty="0" smtClean="0">
                <a:effectLst/>
              </a:rPr>
              <a:t>check grammar &amp; spelling</a:t>
            </a:r>
          </a:p>
          <a:p>
            <a:pPr algn="just"/>
            <a:r>
              <a:rPr lang="en-US" sz="2800" dirty="0" smtClean="0">
                <a:effectLst/>
              </a:rPr>
              <a:t>use synonyms</a:t>
            </a:r>
          </a:p>
          <a:p>
            <a:pPr algn="just"/>
            <a:r>
              <a:rPr lang="en-US" sz="2800" dirty="0">
                <a:effectLst/>
              </a:rPr>
              <a:t>f</a:t>
            </a:r>
            <a:r>
              <a:rPr lang="en-US" sz="2800" dirty="0" smtClean="0">
                <a:effectLst/>
              </a:rPr>
              <a:t>ollow a guideline on the Art of Writing</a:t>
            </a:r>
          </a:p>
          <a:p>
            <a:pPr algn="just"/>
            <a:endParaRPr lang="en-US" sz="2800" dirty="0" smtClean="0">
              <a:effectLst/>
            </a:endParaRPr>
          </a:p>
          <a:p>
            <a:pPr marL="0" indent="0" algn="just">
              <a:buNone/>
            </a:pPr>
            <a:endParaRPr lang="en-US" sz="32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7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Guidelines on the Art of Writing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>
                <a:effectLst/>
              </a:rPr>
              <a:t>Plan a schedule for your writing to organize your time effectively for your revisions.</a:t>
            </a:r>
          </a:p>
          <a:p>
            <a:pPr lvl="0"/>
            <a:r>
              <a:rPr lang="en-US" dirty="0">
                <a:effectLst/>
              </a:rPr>
              <a:t>Define your target audience. </a:t>
            </a:r>
          </a:p>
          <a:p>
            <a:pPr lvl="0" algn="just"/>
            <a:r>
              <a:rPr lang="en-US" dirty="0">
                <a:effectLst/>
              </a:rPr>
              <a:t>Come up with an interesting topic.</a:t>
            </a:r>
          </a:p>
          <a:p>
            <a:pPr lvl="0" algn="just"/>
            <a:r>
              <a:rPr lang="en-US" dirty="0">
                <a:effectLst/>
              </a:rPr>
              <a:t>Research your topic by </a:t>
            </a:r>
            <a:r>
              <a:rPr lang="en-US" dirty="0" smtClean="0">
                <a:effectLst/>
              </a:rPr>
              <a:t>reading, taking </a:t>
            </a:r>
            <a:r>
              <a:rPr lang="en-US" dirty="0">
                <a:effectLst/>
              </a:rPr>
              <a:t>notes, paraphrasing, summarizing, etc.</a:t>
            </a:r>
          </a:p>
          <a:p>
            <a:pPr lvl="0"/>
            <a:r>
              <a:rPr lang="en-US" dirty="0">
                <a:effectLst/>
              </a:rPr>
              <a:t>Write an outline.</a:t>
            </a:r>
          </a:p>
          <a:p>
            <a:pPr lvl="0"/>
            <a:r>
              <a:rPr lang="en-US" dirty="0">
                <a:effectLst/>
              </a:rPr>
              <a:t>Write a draft of the main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3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1" y="1870075"/>
            <a:ext cx="7232650" cy="4291013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effectLst/>
              </a:rPr>
              <a:t>Write a captivating introduction.</a:t>
            </a:r>
          </a:p>
          <a:p>
            <a:pPr lvl="0" algn="just"/>
            <a:r>
              <a:rPr lang="en-US" dirty="0">
                <a:effectLst/>
              </a:rPr>
              <a:t>Organize your composition into well structured paragraphs linked meaningfully to each other.</a:t>
            </a:r>
          </a:p>
          <a:p>
            <a:pPr lvl="0" algn="just"/>
            <a:r>
              <a:rPr lang="en-US" dirty="0">
                <a:effectLst/>
              </a:rPr>
              <a:t>Come up with interesting ideas, facts, examples, your observations, impressions. </a:t>
            </a:r>
            <a:endParaRPr lang="en-US" dirty="0"/>
          </a:p>
          <a:p>
            <a:pPr lvl="0" algn="just"/>
            <a:r>
              <a:rPr lang="en-US" dirty="0">
                <a:effectLst/>
              </a:rPr>
              <a:t>Check for a case, number &amp; gender agreement, correct tense &amp; verb endings, appropriate conjunctions, prepositions + case etc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Check the spelling of words.</a:t>
            </a:r>
          </a:p>
          <a:p>
            <a:pPr lvl="0"/>
            <a:r>
              <a:rPr lang="en-US" dirty="0">
                <a:effectLst/>
              </a:rPr>
              <a:t>Use </a:t>
            </a:r>
            <a:r>
              <a:rPr lang="en-US" sz="3000" dirty="0">
                <a:effectLst/>
              </a:rPr>
              <a:t>synonyms</a:t>
            </a:r>
            <a:r>
              <a:rPr lang="en-US" dirty="0">
                <a:effectLst/>
              </a:rPr>
              <a:t> to avoid the same expressions</a:t>
            </a:r>
            <a:r>
              <a:rPr lang="en-US" dirty="0" smtClean="0">
                <a:effectLst/>
              </a:rPr>
              <a:t>.</a:t>
            </a:r>
          </a:p>
          <a:p>
            <a:pPr lvl="0"/>
            <a:r>
              <a:rPr lang="en-US" dirty="0" smtClean="0">
                <a:effectLst/>
              </a:rPr>
              <a:t>Write </a:t>
            </a:r>
            <a:r>
              <a:rPr lang="en-US" dirty="0">
                <a:effectLst/>
              </a:rPr>
              <a:t>all the necessary </a:t>
            </a:r>
            <a:r>
              <a:rPr lang="en-US" sz="3000" dirty="0">
                <a:effectLst/>
              </a:rPr>
              <a:t>diacritics</a:t>
            </a:r>
            <a:r>
              <a:rPr lang="en-US" dirty="0">
                <a:effectLst/>
              </a:rPr>
              <a:t>.</a:t>
            </a:r>
          </a:p>
          <a:p>
            <a:pPr lvl="0" algn="just"/>
            <a:r>
              <a:rPr lang="en-US" dirty="0">
                <a:effectLst/>
              </a:rPr>
              <a:t>Write clear &amp; effective sentences.</a:t>
            </a:r>
          </a:p>
          <a:p>
            <a:pPr lvl="0"/>
            <a:r>
              <a:rPr lang="en-US" dirty="0">
                <a:effectLst/>
              </a:rPr>
              <a:t> Reread your paper frequently.</a:t>
            </a:r>
          </a:p>
          <a:p>
            <a:pPr lvl="0"/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Revise </a:t>
            </a:r>
            <a:r>
              <a:rPr lang="en-US" dirty="0">
                <a:effectLst/>
              </a:rPr>
              <a:t>your paper, make changes.</a:t>
            </a:r>
          </a:p>
          <a:p>
            <a:pPr lvl="0" algn="just"/>
            <a:r>
              <a:rPr lang="en-US" dirty="0">
                <a:effectLst/>
              </a:rPr>
              <a:t>Make sure that your text is original, informative, valuable, beneficial,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3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n-US" dirty="0" smtClean="0">
                <a:effectLst/>
              </a:rPr>
              <a:t>Give </a:t>
            </a:r>
            <a:r>
              <a:rPr lang="en-US" dirty="0">
                <a:effectLst/>
              </a:rPr>
              <a:t>references </a:t>
            </a:r>
            <a:r>
              <a:rPr lang="en-US" dirty="0" smtClean="0">
                <a:effectLst/>
              </a:rPr>
              <a:t>at the end of </a:t>
            </a:r>
            <a:r>
              <a:rPr lang="en-US" dirty="0">
                <a:effectLst/>
              </a:rPr>
              <a:t>your </a:t>
            </a:r>
            <a:r>
              <a:rPr lang="en-US" dirty="0" smtClean="0">
                <a:effectLst/>
              </a:rPr>
              <a:t>paper, if needed.</a:t>
            </a:r>
            <a:endParaRPr lang="en-US" dirty="0">
              <a:effectLst/>
            </a:endParaRPr>
          </a:p>
          <a:p>
            <a:pPr lvl="0" algn="just"/>
            <a:r>
              <a:rPr lang="en-US" sz="2800" dirty="0" smtClean="0">
                <a:effectLst/>
              </a:rPr>
              <a:t>Proof read</a:t>
            </a:r>
            <a:r>
              <a:rPr lang="en-US" dirty="0" smtClean="0">
                <a:effectLst/>
              </a:rPr>
              <a:t> your entire </a:t>
            </a:r>
            <a:r>
              <a:rPr lang="en-US" dirty="0">
                <a:effectLst/>
              </a:rPr>
              <a:t>essay before </a:t>
            </a:r>
            <a:r>
              <a:rPr lang="en-US" dirty="0" smtClean="0">
                <a:effectLst/>
              </a:rPr>
              <a:t>submitting it.</a:t>
            </a:r>
            <a:endParaRPr lang="en-US" dirty="0">
              <a:effectLst/>
            </a:endParaRPr>
          </a:p>
          <a:p>
            <a:pPr lvl="0" algn="just"/>
            <a:r>
              <a:rPr lang="en-US" dirty="0">
                <a:effectLst/>
              </a:rPr>
              <a:t>M</a:t>
            </a:r>
            <a:r>
              <a:rPr lang="en-US" dirty="0" smtClean="0">
                <a:effectLst/>
              </a:rPr>
              <a:t>ake </a:t>
            </a:r>
            <a:r>
              <a:rPr lang="en-US" dirty="0">
                <a:effectLst/>
              </a:rPr>
              <a:t>sure that the overall presentation in your paper is </a:t>
            </a:r>
            <a:r>
              <a:rPr lang="en-US" sz="2800" dirty="0" smtClean="0">
                <a:effectLst/>
              </a:rPr>
              <a:t>clear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0" algn="just"/>
            <a:r>
              <a:rPr lang="en-US" dirty="0" smtClean="0">
                <a:effectLst/>
              </a:rPr>
              <a:t>Write &amp; print your composition on spotless, neat &amp; white sheets of paper because your work represents </a:t>
            </a:r>
            <a:r>
              <a:rPr lang="en-US" sz="3200" dirty="0" smtClean="0">
                <a:effectLst/>
              </a:rPr>
              <a:t>you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/>
              <a:t>The result is rewarding for students &amp; teachers.</a:t>
            </a:r>
          </a:p>
          <a:p>
            <a:pPr algn="just"/>
            <a:r>
              <a:rPr lang="en-US" i="1" dirty="0" smtClean="0"/>
              <a:t>Anastazja i magiczna książka </a:t>
            </a:r>
            <a:r>
              <a:rPr lang="en-US" dirty="0" smtClean="0"/>
              <a:t>is one of the fairy tales written by Paulina, a Polish Heritage Student in the Polish Composition &amp; Conversation class, the third year Polish course.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endParaRPr lang="en-US" sz="2000" dirty="0" smtClean="0"/>
          </a:p>
          <a:p>
            <a:pPr marL="0" indent="0" algn="just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6156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096" r="-55096"/>
          <a:stretch>
            <a:fillRect/>
          </a:stretch>
        </p:blipFill>
        <p:spPr>
          <a:xfrm>
            <a:off x="-1590414" y="89647"/>
            <a:ext cx="11408292" cy="6768353"/>
          </a:xfrm>
        </p:spPr>
      </p:pic>
    </p:spTree>
    <p:extLst>
      <p:ext uri="{BB962C8B-B14F-4D97-AF65-F5344CB8AC3E}">
        <p14:creationId xmlns:p14="http://schemas.microsoft.com/office/powerpoint/2010/main" val="164940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202" r="-12202"/>
          <a:stretch>
            <a:fillRect/>
          </a:stretch>
        </p:blipFill>
        <p:spPr>
          <a:xfrm>
            <a:off x="-1253844" y="-7830"/>
            <a:ext cx="11572593" cy="6865830"/>
          </a:xfrm>
        </p:spPr>
      </p:pic>
    </p:spTree>
    <p:extLst>
      <p:ext uri="{BB962C8B-B14F-4D97-AF65-F5344CB8AC3E}">
        <p14:creationId xmlns:p14="http://schemas.microsoft.com/office/powerpoint/2010/main" val="370803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W</a:t>
            </a:r>
            <a:r>
              <a:rPr lang="en-US" dirty="0" smtClean="0">
                <a:effectLst/>
              </a:rPr>
              <a:t>orking </a:t>
            </a:r>
            <a:r>
              <a:rPr lang="en-US" dirty="0">
                <a:effectLst/>
              </a:rPr>
              <a:t>with fairy tales </a:t>
            </a:r>
            <a:r>
              <a:rPr lang="en-US" dirty="0" smtClean="0">
                <a:effectLst/>
              </a:rPr>
              <a:t>offers: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algn="just"/>
            <a:r>
              <a:rPr lang="en-US" dirty="0" smtClean="0">
                <a:effectLst/>
              </a:rPr>
              <a:t>a </a:t>
            </a:r>
            <a:r>
              <a:rPr lang="en-US" dirty="0">
                <a:effectLst/>
              </a:rPr>
              <a:t>resourceful, motivating, and original  </a:t>
            </a:r>
            <a:r>
              <a:rPr lang="en-US" dirty="0" smtClean="0">
                <a:effectLst/>
              </a:rPr>
              <a:t>           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 way </a:t>
            </a:r>
            <a:r>
              <a:rPr lang="en-US" dirty="0">
                <a:effectLst/>
              </a:rPr>
              <a:t>of learning complex </a:t>
            </a:r>
            <a:r>
              <a:rPr lang="en-US" dirty="0" smtClean="0">
                <a:effectLst/>
              </a:rPr>
              <a:t>syntactic 	     	 		 	  structures</a:t>
            </a:r>
            <a:endParaRPr lang="en-US" dirty="0">
              <a:effectLst/>
            </a:endParaRPr>
          </a:p>
          <a:p>
            <a:pPr algn="just"/>
            <a:r>
              <a:rPr lang="en-US" dirty="0" smtClean="0">
                <a:effectLst/>
              </a:rPr>
              <a:t>more </a:t>
            </a:r>
            <a:r>
              <a:rPr lang="en-US" dirty="0">
                <a:effectLst/>
              </a:rPr>
              <a:t>precise and varied vocabulary </a:t>
            </a:r>
            <a:r>
              <a:rPr lang="en-US" dirty="0" smtClean="0">
                <a:effectLst/>
              </a:rPr>
              <a:t>use</a:t>
            </a:r>
          </a:p>
          <a:p>
            <a:pPr algn="just"/>
            <a:r>
              <a:rPr lang="en-US" dirty="0" smtClean="0">
                <a:effectLst/>
              </a:rPr>
              <a:t>effective </a:t>
            </a:r>
            <a:r>
              <a:rPr lang="en-US" dirty="0">
                <a:effectLst/>
              </a:rPr>
              <a:t>handling of topics, which are 	 </a:t>
            </a:r>
            <a:endParaRPr lang="en-US" dirty="0" smtClean="0">
              <a:effectLst/>
            </a:endParaRPr>
          </a:p>
          <a:p>
            <a:pPr marL="0" indent="0" algn="just">
              <a:buNone/>
            </a:pPr>
            <a:r>
              <a:rPr lang="en-US" sz="3600" dirty="0" smtClean="0">
                <a:effectLst/>
              </a:rPr>
              <a:t>beyond </a:t>
            </a:r>
            <a:r>
              <a:rPr lang="en-US" sz="3600" dirty="0">
                <a:effectLst/>
              </a:rPr>
              <a:t>personal </a:t>
            </a:r>
            <a:r>
              <a:rPr lang="en-US" sz="3600" dirty="0" smtClean="0">
                <a:effectLst/>
              </a:rPr>
              <a:t>experience </a:t>
            </a:r>
          </a:p>
        </p:txBody>
      </p:sp>
    </p:spTree>
    <p:extLst>
      <p:ext uri="{BB962C8B-B14F-4D97-AF65-F5344CB8AC3E}">
        <p14:creationId xmlns:p14="http://schemas.microsoft.com/office/powerpoint/2010/main" val="15747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253" r="-12253"/>
          <a:stretch>
            <a:fillRect/>
          </a:stretch>
        </p:blipFill>
        <p:spPr>
          <a:xfrm>
            <a:off x="-1031875" y="0"/>
            <a:ext cx="11408291" cy="6768353"/>
          </a:xfrm>
        </p:spPr>
      </p:pic>
    </p:spTree>
    <p:extLst>
      <p:ext uri="{BB962C8B-B14F-4D97-AF65-F5344CB8AC3E}">
        <p14:creationId xmlns:p14="http://schemas.microsoft.com/office/powerpoint/2010/main" val="409322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9020" r="-49020"/>
          <a:stretch>
            <a:fillRect/>
          </a:stretch>
        </p:blipFill>
        <p:spPr>
          <a:xfrm>
            <a:off x="-1741518" y="0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197588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Textbooks </a:t>
            </a:r>
            <a:r>
              <a:rPr lang="en-US" sz="3200" dirty="0"/>
              <a:t>on the </a:t>
            </a:r>
            <a:r>
              <a:rPr lang="en-US" sz="3200" dirty="0" smtClean="0"/>
              <a:t>Art </a:t>
            </a:r>
            <a:r>
              <a:rPr lang="en-US" sz="3200" dirty="0"/>
              <a:t>of </a:t>
            </a:r>
            <a:r>
              <a:rPr lang="en-US" sz="3200" dirty="0" smtClean="0"/>
              <a:t>Writing</a:t>
            </a:r>
            <a:r>
              <a:rPr lang="en-US" sz="3200" dirty="0"/>
              <a:t>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Anna </a:t>
            </a:r>
            <a:r>
              <a:rPr lang="en-US" dirty="0"/>
              <a:t>Pięcińska.   </a:t>
            </a:r>
            <a:r>
              <a:rPr lang="en-US" i="1" dirty="0"/>
              <a:t>Co raz wejdzie do głowy – już z niej nie wyleci, czyli frazeologia prosta i przyjemna.  Kraków: Universitas, 2006</a:t>
            </a:r>
            <a:r>
              <a:rPr lang="en-US" i="1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Andrzej Ruszer.  </a:t>
            </a:r>
            <a:r>
              <a:rPr lang="en-US" i="1" dirty="0" smtClean="0"/>
              <a:t>Oswoić tekst.   Podręcznik kompozycji i redakcji tekstów użytkowych.  </a:t>
            </a:r>
            <a:r>
              <a:rPr lang="en-US" dirty="0" smtClean="0"/>
              <a:t>Kraków:   Universitas, 2011.</a:t>
            </a:r>
          </a:p>
          <a:p>
            <a:pPr algn="just"/>
            <a:r>
              <a:rPr lang="en-US" dirty="0"/>
              <a:t>Marek Wójcikiewicz.  </a:t>
            </a:r>
            <a:r>
              <a:rPr lang="en-US" i="1" dirty="0"/>
              <a:t>Piszę, więc jestem.  Podręcznik kompozycji i redakcji tekstów.  </a:t>
            </a:r>
            <a:r>
              <a:rPr lang="en-US" dirty="0"/>
              <a:t>Kraków:  UJ, 1993.  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35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Sources on Bolesław Leśmian’s Fairy Tales: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1" y="1600200"/>
            <a:ext cx="7232650" cy="4291013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effectLst/>
              </a:rPr>
              <a:t>Grodzki, Bogusław.  </a:t>
            </a:r>
            <a:r>
              <a:rPr lang="pl-PL" sz="2000" i="1" dirty="0">
                <a:effectLst/>
              </a:rPr>
              <a:t>Leśmianowska baśń nowoczesna.  O </a:t>
            </a:r>
            <a:r>
              <a:rPr lang="pl-PL" sz="2000" i="1" dirty="0" smtClean="0">
                <a:effectLst/>
              </a:rPr>
              <a:t>„ </a:t>
            </a:r>
            <a:r>
              <a:rPr lang="pl-PL" sz="2000" i="1" dirty="0">
                <a:effectLst/>
              </a:rPr>
              <a:t>Przygodach Sindbada </a:t>
            </a:r>
            <a:r>
              <a:rPr lang="pl-PL" sz="2000" i="1" dirty="0" smtClean="0">
                <a:effectLst/>
              </a:rPr>
              <a:t>Żeglarza” </a:t>
            </a:r>
            <a:r>
              <a:rPr lang="pl-PL" sz="2000" i="1" dirty="0">
                <a:effectLst/>
              </a:rPr>
              <a:t>Bolesława Leśmiana.</a:t>
            </a:r>
            <a:r>
              <a:rPr lang="pl-PL" sz="2000" dirty="0">
                <a:effectLst/>
              </a:rPr>
              <a:t>  Lublin</a:t>
            </a:r>
            <a:r>
              <a:rPr lang="en-US" sz="2000" dirty="0">
                <a:effectLst/>
              </a:rPr>
              <a:t>:  </a:t>
            </a:r>
            <a:r>
              <a:rPr lang="pl-PL" sz="2000" dirty="0">
                <a:effectLst/>
              </a:rPr>
              <a:t>Wydawnictwo  Uniwersytetu Marii Curie-Skłodowskiej, 2012</a:t>
            </a:r>
            <a:r>
              <a:rPr lang="pl-PL" sz="2000" dirty="0" smtClean="0">
                <a:effectLst/>
              </a:rPr>
              <a:t>.</a:t>
            </a:r>
            <a:r>
              <a:rPr lang="pl-PL" sz="2000" dirty="0">
                <a:effectLst/>
              </a:rPr>
              <a:t> </a:t>
            </a:r>
            <a:endParaRPr lang="en-US" sz="2000" dirty="0">
              <a:effectLst/>
            </a:endParaRPr>
          </a:p>
          <a:p>
            <a:pPr algn="just"/>
            <a:r>
              <a:rPr lang="pl-PL" sz="2000" dirty="0">
                <a:effectLst/>
              </a:rPr>
              <a:t>Karpowicz, Tymoteusz.  </a:t>
            </a:r>
            <a:r>
              <a:rPr lang="pl-PL" sz="2000" i="1" dirty="0">
                <a:effectLst/>
              </a:rPr>
              <a:t>Poezja niemożliwa. Modele Leśmianowskiej wyobraźni</a:t>
            </a:r>
            <a:r>
              <a:rPr lang="pl-PL" sz="2000" dirty="0">
                <a:effectLst/>
              </a:rPr>
              <a:t>.  Wrocław: Ossolineum, 1975</a:t>
            </a:r>
            <a:r>
              <a:rPr lang="pl-PL" sz="2000" dirty="0" smtClean="0">
                <a:effectLst/>
              </a:rPr>
              <a:t>.</a:t>
            </a:r>
            <a:r>
              <a:rPr lang="en-US" sz="2000" dirty="0">
                <a:effectLst/>
              </a:rPr>
              <a:t> </a:t>
            </a:r>
            <a:endParaRPr lang="en-US" sz="2000" dirty="0" smtClean="0">
              <a:effectLst/>
            </a:endParaRPr>
          </a:p>
          <a:p>
            <a:pPr algn="just"/>
            <a:r>
              <a:rPr lang="en-US" sz="2000" i="1" dirty="0" err="1" smtClean="0">
                <a:effectLst/>
              </a:rPr>
              <a:t>Leśmian</a:t>
            </a:r>
            <a:r>
              <a:rPr lang="en-US" sz="2000" i="1" dirty="0" smtClean="0">
                <a:effectLst/>
              </a:rPr>
              <a:t>, </a:t>
            </a:r>
            <a:r>
              <a:rPr lang="en-US" sz="2000" i="1" dirty="0" err="1" smtClean="0">
                <a:effectLst/>
              </a:rPr>
              <a:t>Bolesław</a:t>
            </a:r>
            <a:r>
              <a:rPr lang="en-US" sz="2000" i="1" dirty="0" smtClean="0">
                <a:effectLst/>
              </a:rPr>
              <a:t>, </a:t>
            </a:r>
            <a:r>
              <a:rPr lang="en-US" sz="2000" i="1" dirty="0" err="1" smtClean="0">
                <a:effectLst/>
              </a:rPr>
              <a:t>Przygody</a:t>
            </a:r>
            <a:r>
              <a:rPr lang="en-US" sz="2000" i="1" dirty="0" smtClean="0">
                <a:effectLst/>
              </a:rPr>
              <a:t> </a:t>
            </a:r>
            <a:r>
              <a:rPr lang="en-US" sz="2000" i="1" dirty="0" err="1">
                <a:effectLst/>
              </a:rPr>
              <a:t>Sindbada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 smtClean="0">
                <a:effectLst/>
              </a:rPr>
              <a:t>Żeglarza</a:t>
            </a:r>
            <a:r>
              <a:rPr lang="en-US" sz="2000" dirty="0">
                <a:effectLst/>
              </a:rPr>
              <a:t>.</a:t>
            </a:r>
            <a:r>
              <a:rPr lang="en-US" sz="2000" dirty="0" smtClean="0">
                <a:effectLst/>
              </a:rPr>
              <a:t>  </a:t>
            </a:r>
            <a:r>
              <a:rPr lang="en-US" sz="2000" dirty="0" err="1" smtClean="0">
                <a:effectLst/>
              </a:rPr>
              <a:t>Warszaw</a:t>
            </a:r>
            <a:r>
              <a:rPr lang="en-US" sz="2000" dirty="0" smtClean="0">
                <a:effectLst/>
              </a:rPr>
              <a:t>: </a:t>
            </a:r>
            <a:r>
              <a:rPr lang="en-US" sz="2000" dirty="0" err="1" smtClean="0">
                <a:effectLst/>
              </a:rPr>
              <a:t>Czytelnik</a:t>
            </a:r>
            <a:r>
              <a:rPr lang="en-US" sz="2000" dirty="0" smtClean="0">
                <a:effectLst/>
              </a:rPr>
              <a:t>, 1913. </a:t>
            </a:r>
            <a:endParaRPr lang="en-US" sz="2000" dirty="0">
              <a:effectLst/>
            </a:endParaRPr>
          </a:p>
          <a:p>
            <a:pPr algn="just"/>
            <a:r>
              <a:rPr lang="pl-PL" sz="2000" dirty="0">
                <a:effectLst/>
              </a:rPr>
              <a:t>Pankowski, Marian.  </a:t>
            </a:r>
            <a:r>
              <a:rPr lang="pl-PL" sz="2000" i="1" dirty="0">
                <a:effectLst/>
              </a:rPr>
              <a:t>Leśmian, czyli bunt poety przeciw granicom</a:t>
            </a:r>
            <a:r>
              <a:rPr lang="pl-PL" sz="2000" dirty="0">
                <a:effectLst/>
              </a:rPr>
              <a:t>.  Lublin: Wydawnictwo Uniwersytetu Marii Curie-Skłodowskiej, 1999.</a:t>
            </a:r>
            <a:endParaRPr lang="en-US" sz="2000" dirty="0">
              <a:effectLst/>
            </a:endParaRPr>
          </a:p>
          <a:p>
            <a:pPr marL="0" indent="0">
              <a:buNone/>
            </a:pPr>
            <a:r>
              <a:rPr lang="pl-PL" sz="2000" dirty="0">
                <a:effectLst/>
              </a:rPr>
              <a:t> 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632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>
                <a:effectLst/>
              </a:rPr>
              <a:t>Wawryk, Joanna.  </a:t>
            </a:r>
            <a:r>
              <a:rPr lang="pl-PL" sz="2000" i="1" dirty="0">
                <a:effectLst/>
              </a:rPr>
              <a:t>Wokół Leśmianowskich baśni dla dzieci</a:t>
            </a:r>
            <a:r>
              <a:rPr lang="pl-PL" sz="2000" dirty="0">
                <a:effectLst/>
              </a:rPr>
              <a:t>.  Wrocław</a:t>
            </a:r>
            <a:r>
              <a:rPr lang="en-US" sz="2000" dirty="0">
                <a:effectLst/>
              </a:rPr>
              <a:t>: Oficyna Wydawnicza ATUT Wroc</a:t>
            </a:r>
            <a:r>
              <a:rPr lang="pl-PL" sz="2000" dirty="0">
                <a:effectLst/>
              </a:rPr>
              <a:t>ławskie Wydawnictwo  Oświatowe, 2013</a:t>
            </a:r>
            <a:r>
              <a:rPr lang="pl-PL" sz="2000" dirty="0" smtClean="0">
                <a:effectLst/>
              </a:rPr>
              <a:t>.</a:t>
            </a:r>
            <a:endParaRPr lang="en-US" sz="2000" dirty="0">
              <a:effectLst/>
            </a:endParaRPr>
          </a:p>
          <a:p>
            <a:pPr algn="just"/>
            <a:r>
              <a:rPr lang="pl-PL" sz="2000" dirty="0">
                <a:effectLst/>
              </a:rPr>
              <a:t>Zimand, Roman. </a:t>
            </a:r>
            <a:r>
              <a:rPr lang="pl-PL" sz="2000" dirty="0" smtClean="0">
                <a:effectLst/>
              </a:rPr>
              <a:t>„Preliminaria </a:t>
            </a:r>
            <a:r>
              <a:rPr lang="pl-PL" sz="2000" dirty="0">
                <a:effectLst/>
              </a:rPr>
              <a:t>do klechd Leśmiana.” In: </a:t>
            </a:r>
            <a:r>
              <a:rPr lang="pl-PL" sz="2000" i="1" dirty="0">
                <a:effectLst/>
              </a:rPr>
              <a:t>Studia o Leśmianie</a:t>
            </a:r>
            <a:r>
              <a:rPr lang="pl-PL" sz="2000" dirty="0">
                <a:effectLst/>
              </a:rPr>
              <a:t>.  Ed. Michał Głowiński and Janusz Sławiński.  Warszawa: Państwowy Instytut Wydawniczy, 1971</a:t>
            </a:r>
            <a:r>
              <a:rPr lang="pl-PL" sz="2000" dirty="0" smtClean="0">
                <a:effectLst/>
              </a:rPr>
              <a:t>.</a:t>
            </a:r>
            <a:r>
              <a:rPr lang="pl-PL" sz="2000" dirty="0">
                <a:effectLst/>
              </a:rPr>
              <a:t> 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807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Other  Recommended Sources: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000" dirty="0">
                <a:effectLst/>
              </a:rPr>
              <a:t>Bielawski, Józef. </a:t>
            </a:r>
            <a:r>
              <a:rPr lang="pl-PL" sz="2000" i="1" dirty="0">
                <a:effectLst/>
              </a:rPr>
              <a:t>Klasyczna literatura arabska. Zarys</a:t>
            </a:r>
            <a:r>
              <a:rPr lang="pl-PL" sz="2000" dirty="0">
                <a:effectLst/>
              </a:rPr>
              <a:t>. Warszawa: Wydawnictwo Akademickie Dialog, 1995.</a:t>
            </a:r>
            <a:endParaRPr lang="en-US" sz="2000" dirty="0">
              <a:effectLst/>
            </a:endParaRPr>
          </a:p>
          <a:p>
            <a:pPr algn="just"/>
            <a:r>
              <a:rPr lang="pl-PL" sz="2000" dirty="0" err="1">
                <a:effectLst/>
              </a:rPr>
              <a:t>Czabanowska</a:t>
            </a:r>
            <a:r>
              <a:rPr lang="pl-PL" sz="2000" dirty="0">
                <a:effectLst/>
              </a:rPr>
              <a:t>-Wróbel, Anna.  </a:t>
            </a:r>
            <a:r>
              <a:rPr lang="pl-PL" sz="2000" i="1" dirty="0">
                <a:effectLst/>
              </a:rPr>
              <a:t>Baśń w literaturze Młodej Polski</a:t>
            </a:r>
            <a:r>
              <a:rPr lang="pl-PL" sz="2000" dirty="0">
                <a:effectLst/>
              </a:rPr>
              <a:t>.  Kraków: </a:t>
            </a:r>
            <a:r>
              <a:rPr lang="pl-PL" sz="2000" dirty="0" err="1">
                <a:effectLst/>
              </a:rPr>
              <a:t>Universitas</a:t>
            </a:r>
            <a:r>
              <a:rPr lang="pl-PL" sz="2000" dirty="0">
                <a:effectLst/>
              </a:rPr>
              <a:t>, 1996</a:t>
            </a:r>
            <a:r>
              <a:rPr lang="pl-PL" sz="2000" dirty="0" smtClean="0">
                <a:effectLst/>
              </a:rPr>
              <a:t>.</a:t>
            </a:r>
            <a:endParaRPr lang="en-US" sz="2000" dirty="0">
              <a:effectLst/>
            </a:endParaRPr>
          </a:p>
          <a:p>
            <a:pPr algn="just"/>
            <a:r>
              <a:rPr lang="pl-PL" sz="2000" dirty="0">
                <a:effectLst/>
              </a:rPr>
              <a:t>Kubiak, Władysław, ed.  </a:t>
            </a:r>
            <a:r>
              <a:rPr lang="pl-PL" sz="2000" i="1" dirty="0">
                <a:effectLst/>
              </a:rPr>
              <a:t>Księga tysiąca i jednej nocy. Wybór</a:t>
            </a:r>
            <a:r>
              <a:rPr lang="pl-PL" sz="2000" dirty="0">
                <a:effectLst/>
              </a:rPr>
              <a:t>. Warszawa: Państwowy Instytut Wydawniczy, 1982.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80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Students learn to </a:t>
            </a:r>
            <a:r>
              <a:rPr lang="en-US" dirty="0" smtClean="0">
                <a:effectLst/>
              </a:rPr>
              <a:t>write in </a:t>
            </a:r>
            <a:r>
              <a:rPr lang="en-US" sz="3200" dirty="0" smtClean="0">
                <a:effectLst/>
              </a:rPr>
              <a:t>the past tense </a:t>
            </a:r>
            <a:r>
              <a:rPr lang="en-US" dirty="0">
                <a:effectLst/>
              </a:rPr>
              <a:t>&amp;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 </a:t>
            </a:r>
            <a:r>
              <a:rPr lang="en-US" sz="3200" dirty="0">
                <a:effectLst/>
              </a:rPr>
              <a:t>a chronological manner</a:t>
            </a:r>
            <a:r>
              <a:rPr lang="en-US" dirty="0">
                <a:effectLst/>
              </a:rPr>
              <a:t> a narrative that </a:t>
            </a:r>
            <a:r>
              <a:rPr lang="en-US" dirty="0" smtClean="0">
                <a:effectLst/>
              </a:rPr>
              <a:t>contains:</a:t>
            </a:r>
          </a:p>
          <a:p>
            <a:r>
              <a:rPr lang="en-US" dirty="0" smtClean="0">
                <a:effectLst/>
              </a:rPr>
              <a:t>a plot</a:t>
            </a:r>
          </a:p>
          <a:p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haracters 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a setting</a:t>
            </a:r>
          </a:p>
          <a:p>
            <a:r>
              <a:rPr lang="en-US" dirty="0" smtClean="0">
                <a:effectLst/>
              </a:rPr>
              <a:t>conflicts</a:t>
            </a:r>
            <a:r>
              <a:rPr lang="en-US" dirty="0">
                <a:effectLst/>
              </a:rPr>
              <a:t>/problems </a:t>
            </a:r>
            <a:r>
              <a:rPr lang="en-US" dirty="0" smtClean="0">
                <a:effectLst/>
              </a:rPr>
              <a:t>resolutions</a:t>
            </a:r>
          </a:p>
          <a:p>
            <a:r>
              <a:rPr lang="en-US" dirty="0" smtClean="0">
                <a:effectLst/>
              </a:rPr>
              <a:t>the moral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6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</a:t>
            </a:r>
            <a:r>
              <a:rPr lang="en-US" dirty="0" smtClean="0"/>
              <a:t>s the first</a:t>
            </a:r>
            <a:r>
              <a:rPr lang="en-US" dirty="0"/>
              <a:t>-rate models to </a:t>
            </a:r>
            <a:r>
              <a:rPr lang="en-US" dirty="0" smtClean="0"/>
              <a:t>follow, offer only </a:t>
            </a:r>
            <a:r>
              <a:rPr lang="en-US" sz="3200" dirty="0" smtClean="0"/>
              <a:t>exceptional masterpieces </a:t>
            </a:r>
            <a:r>
              <a:rPr lang="en-US" dirty="0" smtClean="0"/>
              <a:t>from the genre of the Polish fairy tales.  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algn="just"/>
            <a:r>
              <a:rPr lang="en-US" sz="3200" dirty="0" smtClean="0"/>
              <a:t>Good writing </a:t>
            </a:r>
            <a:r>
              <a:rPr lang="en-US" dirty="0" smtClean="0"/>
              <a:t>involves </a:t>
            </a:r>
            <a:r>
              <a:rPr lang="en-US" sz="3200" dirty="0" smtClean="0"/>
              <a:t>lots of high-quality reading</a:t>
            </a:r>
            <a:r>
              <a:rPr lang="en-US" dirty="0" smtClean="0"/>
              <a:t> in the target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6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Bolesław Leśmian (1877-1937)</a:t>
            </a:r>
            <a:endParaRPr lang="en-US" sz="32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74" b="10574"/>
          <a:stretch>
            <a:fillRect/>
          </a:stretch>
        </p:blipFill>
        <p:spPr>
          <a:xfrm>
            <a:off x="0" y="1433015"/>
            <a:ext cx="9143999" cy="5424985"/>
          </a:xfrm>
        </p:spPr>
      </p:pic>
    </p:spTree>
    <p:extLst>
      <p:ext uri="{BB962C8B-B14F-4D97-AF65-F5344CB8AC3E}">
        <p14:creationId xmlns:p14="http://schemas.microsoft.com/office/powerpoint/2010/main" val="363486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Bolesław Leśmian</a:t>
            </a:r>
            <a:r>
              <a:rPr lang="en-US" sz="3600" dirty="0">
                <a:effectLst/>
              </a:rPr>
              <a:t>,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 Polish-Jewish poet, writer, essayist, translator, literary critic, &amp;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philosopher born in </a:t>
            </a:r>
            <a:r>
              <a:rPr lang="en-US" dirty="0" smtClean="0">
                <a:effectLst/>
              </a:rPr>
              <a:t>Warsaw, wrote unique fairy tales entitled:</a:t>
            </a:r>
          </a:p>
          <a:p>
            <a:pPr algn="just"/>
            <a:r>
              <a:rPr lang="en-US" dirty="0" smtClean="0">
                <a:effectLst/>
              </a:rPr>
              <a:t>Przygody Sindbada Żeglarza (</a:t>
            </a:r>
            <a:r>
              <a:rPr lang="en-US" i="1" dirty="0" smtClean="0">
                <a:effectLst/>
              </a:rPr>
              <a:t>The Adventures </a:t>
            </a:r>
            <a:r>
              <a:rPr lang="en-US" i="1" dirty="0">
                <a:effectLst/>
              </a:rPr>
              <a:t>of Sindbad the </a:t>
            </a:r>
            <a:r>
              <a:rPr lang="en-US" i="1" dirty="0" smtClean="0">
                <a:effectLst/>
              </a:rPr>
              <a:t>Sailor) </a:t>
            </a:r>
            <a:endParaRPr lang="en-US" dirty="0">
              <a:effectLst/>
            </a:endParaRPr>
          </a:p>
          <a:p>
            <a:pPr algn="just"/>
            <a:r>
              <a:rPr lang="pl-PL" dirty="0" smtClean="0">
                <a:effectLst/>
              </a:rPr>
              <a:t> </a:t>
            </a:r>
            <a:r>
              <a:rPr lang="pl-PL" i="1" dirty="0">
                <a:effectLst/>
              </a:rPr>
              <a:t>Klechdy sezamowe </a:t>
            </a:r>
            <a:r>
              <a:rPr lang="en-US" i="1" dirty="0">
                <a:effectLst/>
              </a:rPr>
              <a:t>(Old Tales of Sesame) </a:t>
            </a:r>
            <a:endParaRPr lang="en-US" i="1" dirty="0" smtClean="0">
              <a:effectLst/>
            </a:endParaRPr>
          </a:p>
          <a:p>
            <a:pPr algn="just"/>
            <a:r>
              <a:rPr lang="en-US" i="1" dirty="0">
                <a:effectLst/>
              </a:rPr>
              <a:t>Klechdy polskie </a:t>
            </a:r>
            <a:r>
              <a:rPr lang="en-US" dirty="0">
                <a:effectLst/>
              </a:rPr>
              <a:t>(</a:t>
            </a:r>
            <a:r>
              <a:rPr lang="en-US" i="1" dirty="0">
                <a:effectLst/>
              </a:rPr>
              <a:t>Polish Old Tales</a:t>
            </a:r>
            <a:r>
              <a:rPr lang="en-US" dirty="0" smtClean="0">
                <a:effectLst/>
              </a:rPr>
              <a:t>)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5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sz="2900" dirty="0" smtClean="0">
                <a:effectLst/>
              </a:rPr>
              <a:t>Bolesław Leśmian’s </a:t>
            </a:r>
            <a:r>
              <a:rPr lang="en-US" sz="2900" i="1" dirty="0" smtClean="0">
                <a:effectLst/>
              </a:rPr>
              <a:t>The </a:t>
            </a:r>
            <a:r>
              <a:rPr lang="en-US" sz="2900" i="1" dirty="0">
                <a:effectLst/>
              </a:rPr>
              <a:t>Adventures</a:t>
            </a:r>
            <a:r>
              <a:rPr lang="en-US" sz="2900" dirty="0">
                <a:effectLst/>
              </a:rPr>
              <a:t> have parallels with many classic literary works, for example, </a:t>
            </a:r>
            <a:r>
              <a:rPr lang="en-US" sz="3200" dirty="0">
                <a:effectLst/>
              </a:rPr>
              <a:t>Homer’s </a:t>
            </a:r>
            <a:r>
              <a:rPr lang="en-US" sz="3200" i="1" dirty="0">
                <a:effectLst/>
              </a:rPr>
              <a:t>Odyssey</a:t>
            </a:r>
            <a:r>
              <a:rPr lang="en-US" i="1" dirty="0">
                <a:effectLst/>
              </a:rPr>
              <a:t>,</a:t>
            </a:r>
            <a:r>
              <a:rPr lang="en-US" dirty="0">
                <a:effectLst/>
              </a:rPr>
              <a:t> </a:t>
            </a:r>
            <a:r>
              <a:rPr lang="en-US" sz="3200" dirty="0">
                <a:effectLst/>
              </a:rPr>
              <a:t>Virgil’s </a:t>
            </a:r>
            <a:r>
              <a:rPr lang="en-US" sz="3200" i="1" dirty="0">
                <a:effectLst/>
              </a:rPr>
              <a:t>Aeneid</a:t>
            </a:r>
            <a:r>
              <a:rPr lang="en-US" i="1" dirty="0">
                <a:effectLst/>
              </a:rPr>
              <a:t>,</a:t>
            </a:r>
            <a:r>
              <a:rPr lang="en-US" dirty="0">
                <a:effectLst/>
              </a:rPr>
              <a:t> and </a:t>
            </a:r>
            <a:r>
              <a:rPr lang="en-US" sz="3200" dirty="0">
                <a:effectLst/>
              </a:rPr>
              <a:t>Ovid’s </a:t>
            </a:r>
            <a:r>
              <a:rPr lang="en-US" sz="3200" i="1" dirty="0" smtClean="0">
                <a:effectLst/>
              </a:rPr>
              <a:t>Metamorphoses</a:t>
            </a:r>
            <a:r>
              <a:rPr lang="en-US" dirty="0">
                <a:effectLst/>
              </a:rPr>
              <a:t>.</a:t>
            </a:r>
            <a:r>
              <a:rPr lang="en-US" dirty="0" smtClean="0">
                <a:effectLst/>
              </a:rPr>
              <a:t>  </a:t>
            </a:r>
          </a:p>
          <a:p>
            <a:pPr algn="just"/>
            <a:r>
              <a:rPr lang="en-US" sz="2900" dirty="0" smtClean="0">
                <a:effectLst/>
              </a:rPr>
              <a:t>The </a:t>
            </a:r>
            <a:r>
              <a:rPr lang="en-US" sz="2900" dirty="0">
                <a:effectLst/>
              </a:rPr>
              <a:t>frame story, or framing device, the </a:t>
            </a:r>
            <a:r>
              <a:rPr lang="en-US" sz="3200" dirty="0">
                <a:effectLst/>
              </a:rPr>
              <a:t>“story within a story” </a:t>
            </a:r>
            <a:r>
              <a:rPr lang="en-US" sz="2900" dirty="0">
                <a:effectLst/>
              </a:rPr>
              <a:t>technique </a:t>
            </a:r>
            <a:r>
              <a:rPr lang="en-US" sz="2900" dirty="0" smtClean="0">
                <a:effectLst/>
              </a:rPr>
              <a:t>used </a:t>
            </a:r>
            <a:r>
              <a:rPr lang="en-US" sz="2900" dirty="0">
                <a:effectLst/>
              </a:rPr>
              <a:t>by Leśmian in his tales can be traced back to</a:t>
            </a:r>
            <a:r>
              <a:rPr lang="en-US" dirty="0">
                <a:effectLst/>
              </a:rPr>
              <a:t> </a:t>
            </a:r>
            <a:r>
              <a:rPr lang="en-US" sz="3500" dirty="0">
                <a:effectLst/>
              </a:rPr>
              <a:t>Persian</a:t>
            </a:r>
            <a:r>
              <a:rPr lang="en-US" dirty="0">
                <a:effectLst/>
              </a:rPr>
              <a:t> and </a:t>
            </a:r>
            <a:r>
              <a:rPr lang="en-US" sz="3500" dirty="0">
                <a:effectLst/>
              </a:rPr>
              <a:t>Indian storytelling traditions of ancient Sanskrit </a:t>
            </a:r>
            <a:r>
              <a:rPr lang="en-US" sz="3500" dirty="0" smtClean="0">
                <a:effectLst/>
              </a:rPr>
              <a:t>literature</a:t>
            </a:r>
            <a:r>
              <a:rPr lang="en-US" sz="3500" dirty="0" smtClean="0">
                <a:effectLst/>
              </a:rPr>
              <a:t>, </a:t>
            </a:r>
            <a:r>
              <a:rPr lang="en-US" sz="2000" dirty="0" smtClean="0">
                <a:effectLst/>
              </a:rPr>
              <a:t>as well as, </a:t>
            </a:r>
            <a:r>
              <a:rPr lang="en-US" sz="3600" b="1" i="1" dirty="0"/>
              <a:t>One Thousand and One </a:t>
            </a:r>
            <a:r>
              <a:rPr lang="en-US" sz="3600" b="1" i="1" dirty="0" smtClean="0"/>
              <a:t>Nights</a:t>
            </a:r>
            <a:r>
              <a:rPr lang="en-US" sz="3600" dirty="0" smtClean="0"/>
              <a:t>, </a:t>
            </a:r>
            <a:r>
              <a:rPr lang="en-US" sz="3400" dirty="0"/>
              <a:t>a collection of Middle Eastern and South Asian stories and folk tales </a:t>
            </a:r>
            <a:r>
              <a:rPr lang="en-US" sz="3400" dirty="0" smtClean="0"/>
              <a:t>collected </a:t>
            </a:r>
            <a:r>
              <a:rPr lang="en-US" sz="3400" dirty="0"/>
              <a:t>in Arabic during the Islamic Golden Age.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0026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248" r="-65248"/>
          <a:stretch>
            <a:fillRect/>
          </a:stretch>
        </p:blipFill>
        <p:spPr>
          <a:xfrm>
            <a:off x="-1741519" y="15875"/>
            <a:ext cx="11559395" cy="6858000"/>
          </a:xfrm>
        </p:spPr>
      </p:pic>
    </p:spTree>
    <p:extLst>
      <p:ext uri="{BB962C8B-B14F-4D97-AF65-F5344CB8AC3E}">
        <p14:creationId xmlns:p14="http://schemas.microsoft.com/office/powerpoint/2010/main" val="384412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363</TotalTime>
  <Words>1293</Words>
  <Application>Microsoft Macintosh PowerPoint</Application>
  <PresentationFormat>On-screen Show (4:3)</PresentationFormat>
  <Paragraphs>131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Summer</vt:lpstr>
      <vt:lpstr>  Fairy Tales  in Polish Advanced Heritage  Composition Classes </vt:lpstr>
      <vt:lpstr>PowerPoint Presentation</vt:lpstr>
      <vt:lpstr>PowerPoint Presentation</vt:lpstr>
      <vt:lpstr>PowerPoint Presentation</vt:lpstr>
      <vt:lpstr>PowerPoint Presentation</vt:lpstr>
      <vt:lpstr>Bolesław Leśmian (1877-1937)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Dancing Green Seahorse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Guidelines on the Art of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Textbooks on the Art of Writing: </vt:lpstr>
      <vt:lpstr>Sources on Bolesław Leśmian’s Fairy Tales:</vt:lpstr>
      <vt:lpstr>PowerPoint Presentation</vt:lpstr>
      <vt:lpstr> Other  Recommended Sources: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Fairy Tales in Polish Advanced Heritage Composition Classes </dc:title>
  <dc:creator>Anna Gąsienica-Byrcyn</dc:creator>
  <cp:lastModifiedBy>Anna Gąsienica-Byrcyn</cp:lastModifiedBy>
  <cp:revision>105</cp:revision>
  <dcterms:created xsi:type="dcterms:W3CDTF">2015-04-15T14:05:31Z</dcterms:created>
  <dcterms:modified xsi:type="dcterms:W3CDTF">2016-10-17T20:51:03Z</dcterms:modified>
</cp:coreProperties>
</file>